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 id="214748367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77"/>
  </p:normalViewPr>
  <p:slideViewPr>
    <p:cSldViewPr snapToGrid="0">
      <p:cViewPr varScale="1">
        <p:scale>
          <a:sx n="113" d="100"/>
          <a:sy n="113" d="100"/>
        </p:scale>
        <p:origin x="7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sCYtCNvjBBKznhexxMLDPYuZrMi2laYwaGpwkGAVg1U/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wsobserver.com/news/local/education/article244887787.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vid19.ncdhhs.gov/guidance#phase-3-easing-of-restric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sCYtCNvjBBKznhexxMLDPYuZrMi2laYwaGpwkGAVg1U/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mailto:ada_coordinator@ncsu.edu" TargetMode="External"/><Relationship Id="rId4" Type="http://schemas.openxmlformats.org/officeDocument/2006/relationships/hyperlink" Target="https://cm.maxient.com/reportingform.php?NCStateUniv&amp;layout_id=12"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vid19.ncdhhs.gov/about-covid-19/symptom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cm.maxient.com/reportingform.php?NCStateUniv&amp;layout_id=12" TargetMode="External"/><Relationship Id="rId3" Type="http://schemas.openxmlformats.org/officeDocument/2006/relationships/hyperlink" Target="https://www.nc.gov/covid-19/covid-19-orders" TargetMode="External"/><Relationship Id="rId7" Type="http://schemas.openxmlformats.org/officeDocument/2006/relationships/hyperlink" Target="https://www.nc.gov/covid-19/staying-ahead-curve/phase-3-faq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files.nc.gov/governor/documents/files/EO169-Phase-3.pdf" TargetMode="External"/><Relationship Id="rId5" Type="http://schemas.openxmlformats.org/officeDocument/2006/relationships/hyperlink" Target="https://files.nc.gov/covid/documents/about/managing-overall-health/FAQs-Cloth-Face-Coverings.pdf" TargetMode="External"/><Relationship Id="rId4" Type="http://schemas.openxmlformats.org/officeDocument/2006/relationships/hyperlink" Target="https://files.nc.gov/governor/documents/files/EO147-Phase-2-Extension.pdf" TargetMode="External"/><Relationship Id="rId9" Type="http://schemas.openxmlformats.org/officeDocument/2006/relationships/hyperlink" Target="mailto:ada_coordinator@ncsu.edu"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sCYtCNvjBBKznhexxMLDPYuZrMi2laYwaGpwkGAVg1U/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ocs.google.com/presentation/d/16wTas18VZbhcxK0j6cS5BENhXddgemdnCWpeQSZlO7k/edit?usp=shar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vid19.ncdhhs.gov/about-covid-19/symptom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coronavirus/2019-ncov/community/disinfecting-building-facility.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coronavirus/2019-ncov/if-you-are-sick/quarantine.html#:~:text=You%20should%20stay%20home%20for,after%20exposure%20to%20the%20vir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coronavirus/2019-ncov/if-you-are-sick/end-home-isolation.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coronavirus/2019-ncov/community/disinfecting-building-facility.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coronavirus/2019-ncov/if-you-are-sick/end-home-isolation.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vid19.ncdhhs.gov/dashboa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677b7cae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677b7ca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also a youth-friendly training: </a:t>
            </a:r>
            <a:r>
              <a:rPr lang="en" u="sng">
                <a:solidFill>
                  <a:schemeClr val="hlink"/>
                </a:solidFill>
                <a:hlinkClick r:id="rId3"/>
              </a:rPr>
              <a:t>https://docs.google.com/presentation/d/1sCYtCNvjBBKznhexxMLDPYuZrMi2laYwaGpwkGAVg1U/edit?usp=sharing</a:t>
            </a:r>
            <a:r>
              <a:rPr lang="en"/>
              <a:t> </a:t>
            </a:r>
            <a:endParaRPr/>
          </a:p>
          <a:p>
            <a:pPr marL="0" lvl="0" indent="0" algn="l" rtl="0">
              <a:spcBef>
                <a:spcPts val="0"/>
              </a:spcBef>
              <a:spcAft>
                <a:spcPts val="0"/>
              </a:spcAft>
              <a:buNone/>
            </a:pPr>
            <a:r>
              <a:rPr lang="en"/>
              <a:t>Opening question: How does our approach to programming align to our values?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3e0221b5d_1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93e0221b5d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3e0221b5d_1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3e0221b5d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Contact your local health department to assure you are abiding by all local regulations.  This will be important should recommendations change and/or a meeting/event participant later tests positive for COVID-19.</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Even if CEDs have already created a plan, it is still a good idea to coordinate with the local health department prior to face to face programming. This helps to get everyone on the same page within a given community and establishes a partnership before a problem arises. The local health department will also be the most up-to-date resource for current federal, state, and local guidelines related to COVID-19.</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Create and prepare any signs or documents that will be used at the event, communicating procedures like: check-in, drop-off and pick-up procedures,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Establish a protocol for the use of activity supplies/equipment.  How will they be used and effectively disinfected during the activity?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Be certain that all youth attendees have appropriately registered for the activity prior to their arrival.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Consider any special accommodations attendees have made known.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Youth should bring their own snacks and drinks.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This is also consistent with how NC public schools are operating: </a:t>
            </a:r>
            <a:r>
              <a:rPr lang="en" sz="1050" u="sng">
                <a:solidFill>
                  <a:srgbClr val="1A73E8"/>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https://www.newsobserver.com/news/local/education/article244887787.html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677b7ca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677b7c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Find the most recent occupancy guidelines here: </a:t>
            </a:r>
            <a:r>
              <a:rPr lang="en" u="sng">
                <a:solidFill>
                  <a:schemeClr val="hlink"/>
                </a:solidFill>
                <a:hlinkClick r:id="rId3"/>
              </a:rPr>
              <a:t>https://covid19.ncdhhs.gov/guidance#phase-3-easing-of-restrictions</a:t>
            </a:r>
            <a:r>
              <a:rPr lang="en">
                <a:solidFill>
                  <a:srgbClr val="434343"/>
                </a:solidFill>
              </a:rPr>
              <a:t> </a:t>
            </a:r>
            <a:endParaRPr>
              <a:solidFill>
                <a:srgbClr val="434343"/>
              </a:solidFill>
            </a:endParaRPr>
          </a:p>
          <a:p>
            <a:pPr marL="0" lvl="0" indent="0" algn="l" rtl="0">
              <a:spcBef>
                <a:spcPts val="0"/>
              </a:spcBef>
              <a:spcAft>
                <a:spcPts val="0"/>
              </a:spcAft>
              <a:buNone/>
            </a:pPr>
            <a:r>
              <a:rPr lang="en">
                <a:solidFill>
                  <a:srgbClr val="434343"/>
                </a:solidFill>
              </a:rPr>
              <a:t>Considerations for meeting spaces:</a:t>
            </a:r>
            <a:endParaRPr>
              <a:solidFill>
                <a:srgbClr val="434343"/>
              </a:solidFill>
            </a:endParaRPr>
          </a:p>
          <a:p>
            <a:pPr marL="0" lvl="0" indent="0" algn="l" rtl="0">
              <a:spcBef>
                <a:spcPts val="0"/>
              </a:spcBef>
              <a:spcAft>
                <a:spcPts val="0"/>
              </a:spcAft>
              <a:buNone/>
            </a:pPr>
            <a:endParaRPr>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Ensure that the size of the room or facility is large enough to allow for the number of expected attendees and in accordance with current local, county and state guidelines (whichever is the most stringent).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Space tables, chairs, shooting lines, far enough apart to ensure social distancing (&gt;= 6-feet apart).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Place markers on the floor to indicate 6-foot spacing.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Ensure adequate ventilation or air handling equipment is available for indoor spaces.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Consider encouraging attendees to bring their own seating (camp chairs) as applicable.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Clr>
                <a:schemeClr val="dk1"/>
              </a:buClr>
              <a:buSzPts val="1100"/>
              <a:buFont typeface="Arial"/>
              <a:buNone/>
            </a:pPr>
            <a:r>
              <a:rPr lang="en" b="1">
                <a:solidFill>
                  <a:schemeClr val="dk1"/>
                </a:solidFill>
              </a:rPr>
              <a:t>Per </a:t>
            </a:r>
            <a:r>
              <a:rPr lang="en" b="1">
                <a:solidFill>
                  <a:srgbClr val="434343"/>
                </a:solidFill>
                <a:highlight>
                  <a:schemeClr val="lt1"/>
                </a:highlight>
              </a:rPr>
              <a:t>communication from </a:t>
            </a:r>
            <a:r>
              <a:rPr lang="en" b="1">
                <a:solidFill>
                  <a:srgbClr val="434343"/>
                </a:solidFill>
              </a:rPr>
              <a:t>NC State Emergency Management and Mission Continuity within the Department of Environmental Health and Public Safety, </a:t>
            </a:r>
            <a:endParaRPr b="1">
              <a:solidFill>
                <a:srgbClr val="434343"/>
              </a:solidFill>
            </a:endParaRPr>
          </a:p>
          <a:p>
            <a:pPr marL="0" lvl="0" indent="0" algn="l" rtl="0">
              <a:spcBef>
                <a:spcPts val="0"/>
              </a:spcBef>
              <a:spcAft>
                <a:spcPts val="0"/>
              </a:spcAft>
              <a:buClr>
                <a:schemeClr val="dk1"/>
              </a:buClr>
              <a:buSzPts val="1100"/>
              <a:buFont typeface="Arial"/>
              <a:buNone/>
            </a:pPr>
            <a:r>
              <a:rPr lang="en" b="1">
                <a:solidFill>
                  <a:srgbClr val="434343"/>
                </a:solidFill>
              </a:rPr>
              <a:t>Volunteers should be made aware that they may not be covered under the North Carolina Tort Claims Act if someone contracts COVID-19 during a 4-H meeting held in a private residence.</a:t>
            </a:r>
            <a:endParaRPr b="1">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3e0221b5d_1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3e0221b5d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Activity health protocol, standards and best practices will be communicated to all attendees prior to their arrival.  This may include required/desired PPE, cloth face-masks, gloves, sanitizing solution, etc., dependent upon the nature of the planned activity.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700">
                <a:solidFill>
                  <a:schemeClr val="dk1"/>
                </a:solidFill>
                <a:latin typeface="Times New Roman"/>
                <a:ea typeface="Times New Roman"/>
                <a:cs typeface="Times New Roman"/>
                <a:sym typeface="Times New Roman"/>
              </a:rPr>
              <a:t> </a:t>
            </a:r>
            <a:r>
              <a:rPr lang="en" sz="1200" b="1">
                <a:solidFill>
                  <a:schemeClr val="dk1"/>
                </a:solidFill>
                <a:latin typeface="Calibri"/>
                <a:ea typeface="Calibri"/>
                <a:cs typeface="Calibri"/>
                <a:sym typeface="Calibri"/>
              </a:rPr>
              <a:t>No less than 24 hours prior to the meeting, notify all meeting participants of your opening protocol.</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This slide deck should be used to train volunteers. If possible, you may want to hold a virtual pre-meeting for families and guests prior to the first face to face meeting to explain new procedures (for working with youth, see </a:t>
            </a:r>
            <a:r>
              <a:rPr lang="en" u="sng">
                <a:solidFill>
                  <a:schemeClr val="hlink"/>
                </a:solidFill>
                <a:hlinkClick r:id="rId3"/>
              </a:rPr>
              <a:t>https://docs.google.com/presentation/d/1sCYtCNvjBBKznhexxMLDPYuZrMi2laYwaGpwkGAVg1U/edit?usp=sharing</a:t>
            </a:r>
            <a:r>
              <a:rPr lang="en"/>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In the event that a participant requests a mask exemption, follow the facemask exemption guidelines released for livestock shows: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“NC State University has defined the processes to seek an accommodation to this guidance due to a disability as defined under the Americans with Disabilities Act (ADA) or for religious beliefs.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order to request an accommodation to the facemask guidance, you must: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 Fully complete and submit a </a:t>
            </a:r>
            <a:r>
              <a:rPr lang="en" u="sng">
                <a:solidFill>
                  <a:srgbClr val="47D5CD"/>
                </a:solidFill>
                <a:hlinkClick r:id="rId4">
                  <a:extLst>
                    <a:ext uri="{A12FA001-AC4F-418D-AE19-62706E023703}">
                      <ahyp:hlinkClr xmlns:ahyp="http://schemas.microsoft.com/office/drawing/2018/hyperlinkcolor" val="tx"/>
                    </a:ext>
                  </a:extLst>
                </a:hlinkClick>
              </a:rPr>
              <a:t>Request for Religious Accommodation form</a:t>
            </a:r>
            <a:r>
              <a:rPr lang="en">
                <a:solidFill>
                  <a:schemeClr val="dk1"/>
                </a:solidFill>
              </a:rPr>
              <a:t>; 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 Contact the NC State ADA Coordinator at </a:t>
            </a:r>
            <a:r>
              <a:rPr lang="en" u="sng">
                <a:solidFill>
                  <a:srgbClr val="47D5CD"/>
                </a:solidFill>
                <a:hlinkClick r:id="rId5">
                  <a:extLst>
                    <a:ext uri="{A12FA001-AC4F-418D-AE19-62706E023703}">
                      <ahyp:hlinkClr xmlns:ahyp="http://schemas.microsoft.com/office/drawing/2018/hyperlinkcolor" val="tx"/>
                    </a:ext>
                  </a:extLst>
                </a:hlinkClick>
              </a:rPr>
              <a:t>ada_coordinator@ncsu.edu</a:t>
            </a:r>
            <a:r>
              <a:rPr lang="en">
                <a:solidFill>
                  <a:schemeClr val="dk1"/>
                </a:solidFill>
              </a:rPr>
              <a:t> or call 919-515-3148 for ADA accommodations.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request can be served more effectively if the request is provided </a:t>
            </a:r>
            <a:r>
              <a:rPr lang="en" b="1">
                <a:solidFill>
                  <a:schemeClr val="dk1"/>
                </a:solidFill>
              </a:rPr>
              <a:t>at least 10 business days </a:t>
            </a:r>
            <a:r>
              <a:rPr lang="en">
                <a:solidFill>
                  <a:schemeClr val="dk1"/>
                </a:solidFill>
              </a:rPr>
              <a:t>prior to the date of the event for which you are requesting an accommodation. Exemption requests cannot be considered by Show Management on the day of the show.”</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Inform all possible attendees that they should stay home if they:</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are experiencing any symptoms of COVID-19.</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have had known contact with anyone having COVID-19 in the last 14 days.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are considered at high risk themselves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live or work with individuals that are at high risk</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those 65 or older</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those who are immunocompromised</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those who have complicating health factors as identified by the CDC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answer “Yes” to any of the following questions:</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currently have a fever or chills?</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currently have a worsening cough, not caused by another condition?</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have a sore throat?</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have difficulty breathing that is not normally have?</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have worsening muscle aches that you do not normally have?</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have worsening headache that you do not normally have?</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have a new loss of your sense of taste or smell?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Note:  If participants answer yes to any of these questions or show any signs of COVID-19, politely ask them not to participate in the activity and encourage their parent/guardian to contact a healthcare provider.</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3e0221b5d_1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3e0221b5d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Ensure that the number of attendees complies with local, county, and state health guidelines.  This number includes everyone, 4-H agents, volunteer leaders, youth, and others participating in the activity.  This number cannot exceed room space requirements that allow for proper social distancing.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Consider providing a copy of the NCDHHS COVID-19 health questionnaire to all participants prior to the first face to face meeting and posting it in the meeting space. </a:t>
            </a:r>
            <a:r>
              <a:rPr lang="en" u="sng">
                <a:solidFill>
                  <a:schemeClr val="hlink"/>
                </a:solidFill>
                <a:hlinkClick r:id="rId3"/>
              </a:rPr>
              <a:t>https://covid19.ncdhhs.gov/about-covid-19/symptoms</a:t>
            </a:r>
            <a:r>
              <a:rPr lang="en"/>
              <a:t> </a:t>
            </a:r>
            <a:endParaRPr/>
          </a:p>
          <a:p>
            <a:pPr marL="0" lvl="0" indent="0" algn="l" rtl="0">
              <a:spcBef>
                <a:spcPts val="0"/>
              </a:spcBef>
              <a:spcAft>
                <a:spcPts val="0"/>
              </a:spcAft>
              <a:buNone/>
            </a:pPr>
            <a:r>
              <a:rPr lang="en"/>
              <a:t>Pre-registering participants will allow you time to make sure that each participant has a completed COVID-19 waiver on file.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3e0221b5d_1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3e0221b5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3e0221b5d_1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3e0221b5d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Have a check-in process in place and follow it.  (i.e. Verifying or supplying PPE, taking and recording participants temperature upon entry, hand-washing, directions on where to sit, practicing social distancing,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Take each participants temperature before they join other participants.  Record the temperature on the registration form.  Using a forehead thermometer will allow you to record temperatures with minimal time and disinfection required.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Maintain social distancing (6-feet) between participants (by households) throughout the activity.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Have supervised activities ready for youth to do while waiting to be picked up.  These could be individualized games, handouts, etc., that do not involve contact with others.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t>Facilitators may need to modify or remove activities that would result in youth spending time in close proximity. Access to the meeting space should be restricted to meeting participants (youth, facilitator/agent, and any invited guests). It is strongly recommended that caregivers, siblings, and other non-participants should not enter the meeting space unless necessary.</a:t>
            </a:r>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3e0221b5d_1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3e0221b5d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Have hand sanitizer available at the door for use upon arrival and introduce best practices for proper hand-hygiene: avoid touching their face, mouth, nose and eyes, and they should cover coughs and sneezes.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Prohibit hand-shaking, hugs, and other unnecessary contact.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Shared materials should also be sanitized between users. You may need to consider providing individual sets of high-touch materials (e.g., crayons, pencils, glue) or asking youth to bring their own materials to reduce the risk of spreading COVID-19.</a:t>
            </a:r>
            <a:endParaRPr/>
          </a:p>
          <a:p>
            <a:pPr marL="0" lvl="0" indent="0" algn="l" rtl="0">
              <a:spcBef>
                <a:spcPts val="0"/>
              </a:spcBef>
              <a:spcAft>
                <a:spcPts val="0"/>
              </a:spcAft>
              <a:buNone/>
            </a:pPr>
            <a:r>
              <a:rPr lang="en"/>
              <a:t>Youth should also be reminded to refrain from touching their face or cloth face covering. They should wash hands if they need to replace their cloth face coverings for any reason.</a:t>
            </a:r>
            <a:endParaRPr/>
          </a:p>
          <a:p>
            <a:pPr marL="0" lvl="0" indent="0" algn="l" rtl="0">
              <a:spcBef>
                <a:spcPts val="0"/>
              </a:spcBef>
              <a:spcAft>
                <a:spcPts val="0"/>
              </a:spcAft>
              <a:buNone/>
            </a:pPr>
            <a:r>
              <a:rPr lang="en"/>
              <a:t>Hand sanitizer alone is far less effective than hand washing, but should be used whenever hand washing facilities are not available.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3e0221b5d_1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3e0221b5d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the Governor’s Executive Orders relating to COVID-19 are available at </a:t>
            </a:r>
            <a:r>
              <a:rPr lang="en" u="sng">
                <a:solidFill>
                  <a:schemeClr val="hlink"/>
                </a:solidFill>
                <a:hlinkClick r:id="rId3"/>
              </a:rPr>
              <a:t>https://www.nc.gov/covid-19/covid-19-orders</a:t>
            </a:r>
            <a:r>
              <a:rPr lang="en"/>
              <a:t>. </a:t>
            </a:r>
            <a:endParaRPr/>
          </a:p>
          <a:p>
            <a:pPr marL="0" lvl="0" indent="0" algn="l" rtl="0">
              <a:spcBef>
                <a:spcPts val="0"/>
              </a:spcBef>
              <a:spcAft>
                <a:spcPts val="0"/>
              </a:spcAft>
              <a:buNone/>
            </a:pPr>
            <a:r>
              <a:rPr lang="en"/>
              <a:t>Executive Order 147 establishing the mask mandate: </a:t>
            </a:r>
            <a:r>
              <a:rPr lang="en" u="sng">
                <a:solidFill>
                  <a:schemeClr val="hlink"/>
                </a:solidFill>
                <a:hlinkClick r:id="rId4"/>
              </a:rPr>
              <a:t>https://files.nc.gov/governor/documents/files/EO147-Phase-2-Extension.pdf</a:t>
            </a:r>
            <a:r>
              <a:rPr lang="en"/>
              <a:t> </a:t>
            </a:r>
            <a:endParaRPr/>
          </a:p>
          <a:p>
            <a:pPr marL="0" lvl="0" indent="0" algn="l" rtl="0">
              <a:spcBef>
                <a:spcPts val="0"/>
              </a:spcBef>
              <a:spcAft>
                <a:spcPts val="0"/>
              </a:spcAft>
              <a:buNone/>
            </a:pPr>
            <a:r>
              <a:rPr lang="en"/>
              <a:t>Cloth Face Coverings FAQs: </a:t>
            </a:r>
            <a:r>
              <a:rPr lang="en" u="sng">
                <a:solidFill>
                  <a:schemeClr val="hlink"/>
                </a:solidFill>
                <a:hlinkClick r:id="rId5"/>
              </a:rPr>
              <a:t>https://files.nc.gov/covid/documents/about/managing-overall-health/FAQs-Cloth-Face-Coverings.pdf</a:t>
            </a:r>
            <a:r>
              <a:rPr lang="en"/>
              <a:t> </a:t>
            </a:r>
            <a:endParaRPr/>
          </a:p>
          <a:p>
            <a:pPr marL="0" lvl="0" indent="0" algn="l" rtl="0">
              <a:spcBef>
                <a:spcPts val="0"/>
              </a:spcBef>
              <a:spcAft>
                <a:spcPts val="0"/>
              </a:spcAft>
              <a:buNone/>
            </a:pPr>
            <a:r>
              <a:rPr lang="en"/>
              <a:t>Executive Order 169 establishing a move into Phase 3: </a:t>
            </a:r>
            <a:r>
              <a:rPr lang="en" u="sng">
                <a:solidFill>
                  <a:schemeClr val="hlink"/>
                </a:solidFill>
                <a:hlinkClick r:id="rId6"/>
              </a:rPr>
              <a:t>https://files.nc.gov/governor/documents/files/EO169-Phase-3.pdf</a:t>
            </a:r>
            <a:r>
              <a:rPr lang="en"/>
              <a:t> </a:t>
            </a:r>
            <a:endParaRPr/>
          </a:p>
          <a:p>
            <a:pPr marL="0" lvl="0" indent="0" algn="l" rtl="0">
              <a:spcBef>
                <a:spcPts val="0"/>
              </a:spcBef>
              <a:spcAft>
                <a:spcPts val="0"/>
              </a:spcAft>
              <a:buNone/>
            </a:pPr>
            <a:r>
              <a:rPr lang="en"/>
              <a:t>Phase 3 FAQs: </a:t>
            </a:r>
            <a:r>
              <a:rPr lang="en" u="sng">
                <a:solidFill>
                  <a:schemeClr val="hlink"/>
                </a:solidFill>
                <a:hlinkClick r:id="rId7"/>
              </a:rPr>
              <a:t>https://www.nc.gov/covid-19/staying-ahead-curve/phase-3-faqs</a:t>
            </a:r>
            <a:r>
              <a:rPr lang="en"/>
              <a:t>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Volunteers, agents, and other participants should be aware that plastic shields do not fit close to the face and therefore present a greater risk of COVID-19 spread.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the event that a participant requests an exemption to this policy, follow the facemask exemption guidelines released for livestock shows: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“NC State University has defined the processes to seek an accommodation to this guidance due to a disability as defined under the Americans with Disabilities Act (ADA) or for religious beliefs.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order to request an accommodation to the facemask guidance, you must: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 Fully complete and submit a </a:t>
            </a:r>
            <a:r>
              <a:rPr lang="en" u="sng">
                <a:solidFill>
                  <a:schemeClr val="hlink"/>
                </a:solidFill>
                <a:hlinkClick r:id="rId8"/>
              </a:rPr>
              <a:t>Request for Religious Accommodation form</a:t>
            </a:r>
            <a:r>
              <a:rPr lang="en">
                <a:solidFill>
                  <a:schemeClr val="dk1"/>
                </a:solidFill>
              </a:rPr>
              <a:t>; or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2. Contact the NC State ADA Coordinator at </a:t>
            </a:r>
            <a:r>
              <a:rPr lang="en" u="sng">
                <a:solidFill>
                  <a:schemeClr val="hlink"/>
                </a:solidFill>
                <a:hlinkClick r:id="rId9"/>
              </a:rPr>
              <a:t>ada_coordinator@ncsu.edu</a:t>
            </a:r>
            <a:r>
              <a:rPr lang="en">
                <a:solidFill>
                  <a:schemeClr val="dk1"/>
                </a:solidFill>
              </a:rPr>
              <a:t> or call 919-515-3148 for ADA accommodations.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request can be served more effectively if the request is provided </a:t>
            </a:r>
            <a:r>
              <a:rPr lang="en" b="1">
                <a:solidFill>
                  <a:schemeClr val="dk1"/>
                </a:solidFill>
              </a:rPr>
              <a:t>at least 10 business days </a:t>
            </a:r>
            <a:r>
              <a:rPr lang="en">
                <a:solidFill>
                  <a:schemeClr val="dk1"/>
                </a:solidFill>
              </a:rPr>
              <a:t>prior to the date of the event for which you are requesting an accommodation. Exemption requests cannot be considered by Show Management on the day of the show.”</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677b7cae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677b7cae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Ensure that all youth have received the routines and expectations in advance of the return to face to face meetings. This is part of the pre-meeting communication.</a:t>
            </a:r>
            <a:endParaRPr/>
          </a:p>
          <a:p>
            <a:pPr marL="0" lvl="0" indent="0" algn="l" rtl="0">
              <a:spcBef>
                <a:spcPts val="0"/>
              </a:spcBef>
              <a:spcAft>
                <a:spcPts val="0"/>
              </a:spcAft>
              <a:buNone/>
            </a:pPr>
            <a:r>
              <a:rPr lang="en"/>
              <a:t>The </a:t>
            </a:r>
            <a:r>
              <a:rPr lang="en" u="sng">
                <a:solidFill>
                  <a:schemeClr val="hlink"/>
                </a:solidFill>
                <a:hlinkClick r:id="rId3"/>
              </a:rPr>
              <a:t>Youth Toolkit</a:t>
            </a:r>
            <a:r>
              <a:rPr lang="en"/>
              <a:t> is available to train youth as part of the first face-to-face meeting.</a:t>
            </a:r>
            <a:endParaRPr/>
          </a:p>
          <a:p>
            <a:pPr marL="0" lvl="0" indent="0" algn="l" rtl="0">
              <a:spcBef>
                <a:spcPts val="0"/>
              </a:spcBef>
              <a:spcAft>
                <a:spcPts val="0"/>
              </a:spcAft>
              <a:buNone/>
            </a:pPr>
            <a:r>
              <a:rPr lang="en"/>
              <a:t>A template with life skills “sticky notes” that can be used virtually is here: </a:t>
            </a:r>
            <a:r>
              <a:rPr lang="en" u="sng">
                <a:solidFill>
                  <a:schemeClr val="hlink"/>
                </a:solidFill>
                <a:hlinkClick r:id="rId4"/>
              </a:rPr>
              <a:t>https://docs.google.com/presentation/d/16wTas18VZbhcxK0j6cS5BENhXddgemdnCWpeQSZlO7k/edit?usp=sharing</a:t>
            </a:r>
            <a:endParaRPr/>
          </a:p>
          <a:p>
            <a:pPr marL="0" lvl="0" indent="0" algn="l" rtl="0">
              <a:spcBef>
                <a:spcPts val="0"/>
              </a:spcBef>
              <a:spcAft>
                <a:spcPts val="0"/>
              </a:spcAft>
              <a:buNone/>
            </a:pPr>
            <a:endParaRPr/>
          </a:p>
          <a:p>
            <a:pPr marL="0" lvl="0" indent="0" algn="l" rtl="0">
              <a:spcBef>
                <a:spcPts val="0"/>
              </a:spcBef>
              <a:spcAft>
                <a:spcPts val="0"/>
              </a:spcAft>
              <a:buNone/>
            </a:pPr>
            <a:r>
              <a:rPr lang="en"/>
              <a:t>Make a copy of the slide(s) you want to use and share with in breakout rooms. Participants can manipulate the life skills as needed.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3e0221b5d_1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3e0221b5d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Returning to face to face programming will require us to implement new routines and shoulder new responsibilities. We can turn to the 4-H Pledge to help us place the face to face programming guidelines in the context of traditional 4-H values.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guidance is based on the NC State University Extension Reopening Guidelines and is designed to align with Governor Roy Cooper’s Re-opening Guidelines.  Because local ordinances and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circumstances may differ, all face-to-face 4-H programming must be approved by the County Extension Director.  Any 4-H activity may necessitate the use of the following by Extension employees, volunteer leaders, 4-H youth, and others associated with the activity: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Personal protective equipment (PPE) or cloth face masks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Practicing social distancing</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Collecting names of participants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Exclusion from the activity due to recent or current health status.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af7faaad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9af7faaad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self-monitoring your health for any possible COVID-19 symptoms over the next 14 days. You can assess your own symptoms at </a:t>
            </a:r>
            <a:r>
              <a:rPr lang="en" u="sng">
                <a:solidFill>
                  <a:schemeClr val="hlink"/>
                </a:solidFill>
                <a:hlinkClick r:id="rId3"/>
              </a:rPr>
              <a:t>https://covid19.ncdhhs.gov/about-covid-19/symptoms</a:t>
            </a:r>
            <a:r>
              <a:rPr lang="en"/>
              <a:t>. Information is available in English and Spanish at this site.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3e0221b5d_1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93e0221b5d_1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Clean and disinfect all common surfaces as recommended by the</a:t>
            </a:r>
            <a:r>
              <a:rPr lang="en" sz="120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200" u="sng">
                <a:solidFill>
                  <a:srgbClr val="4472C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Centers for Disease Control (CDC)</a:t>
            </a:r>
            <a:r>
              <a:rPr lang="en" sz="1200">
                <a:solidFill>
                  <a:schemeClr val="dk1"/>
                </a:solidFill>
                <a:latin typeface="Calibri"/>
                <a:ea typeface="Calibri"/>
                <a:cs typeface="Calibri"/>
                <a:sym typeface="Calibri"/>
              </a:rPr>
              <a:t>.   Following a meeting, the CDC recommends waiting</a:t>
            </a:r>
            <a:r>
              <a:rPr lang="en" sz="1200" b="1">
                <a:solidFill>
                  <a:schemeClr val="dk1"/>
                </a:solidFill>
                <a:highlight>
                  <a:srgbClr val="EBF5F6"/>
                </a:highlight>
                <a:latin typeface="Calibri"/>
                <a:ea typeface="Calibri"/>
                <a:cs typeface="Calibri"/>
                <a:sym typeface="Calibri"/>
              </a:rPr>
              <a:t> </a:t>
            </a:r>
            <a:r>
              <a:rPr lang="en" sz="1200">
                <a:solidFill>
                  <a:schemeClr val="dk1"/>
                </a:solidFill>
                <a:highlight>
                  <a:srgbClr val="EBF5F6"/>
                </a:highlight>
                <a:latin typeface="Calibri"/>
                <a:ea typeface="Calibri"/>
                <a:cs typeface="Calibri"/>
                <a:sym typeface="Calibri"/>
              </a:rPr>
              <a:t>24-hours before you clean or disinfect the facility, but follows with…If 24-hours is not feasible, wait as long as possible (this time allows the virus to settle before cleaning).  </a:t>
            </a:r>
            <a:r>
              <a:rPr lang="en" sz="1200">
                <a:solidFill>
                  <a:schemeClr val="dk1"/>
                </a:solidFill>
                <a:latin typeface="Calibri"/>
                <a:ea typeface="Calibri"/>
                <a:cs typeface="Calibri"/>
                <a:sym typeface="Calibri"/>
              </a:rPr>
              <a:t>Common surfaces include tables, counters, doorknobs, light switches, countertops, handles, phones, keyboards, toilets, faucets, chairs, etc.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Be prepared to provide the meeting registration list to the health department, upon request.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9af7faaad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9af7faaad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local health department will take the lead on contact tracing. </a:t>
            </a:r>
            <a:endParaRPr>
              <a:solidFill>
                <a:schemeClr val="dk1"/>
              </a:solidFill>
            </a:endParaRPr>
          </a:p>
          <a:p>
            <a:pPr marL="0" lvl="0" indent="0" algn="l" rtl="0">
              <a:spcBef>
                <a:spcPts val="0"/>
              </a:spcBef>
              <a:spcAft>
                <a:spcPts val="0"/>
              </a:spcAft>
              <a:buNone/>
            </a:pPr>
            <a:r>
              <a:rPr lang="en">
                <a:solidFill>
                  <a:schemeClr val="dk1"/>
                </a:solidFill>
              </a:rPr>
              <a:t>HIPPA: Do not release names or personal identifying information of any COVID-19 positive, suspected positive, or otherwise potentially ill individuals to participants or other third parties (e.g., media).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highlight>
                  <a:srgbClr val="FFFFFF"/>
                </a:highlight>
                <a:latin typeface="Calibri"/>
                <a:ea typeface="Calibri"/>
                <a:cs typeface="Calibri"/>
                <a:sym typeface="Calibri"/>
              </a:rPr>
              <a:t>Inform your CED and State 4-H Program Leader that an active COVID-19 case has been identified.</a:t>
            </a:r>
            <a:endParaRPr sz="1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Individuals/clubs/groups must stop face-to face programming until the recommendations for closure/quarantine have been met according to CDC guidelines:  </a:t>
            </a:r>
            <a:r>
              <a:rPr lang="en" sz="1200" u="sng">
                <a:solidFill>
                  <a:srgbClr val="954F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CDC Coronavirus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If asked, provide the program roster to the local health department so contact tracing may proceed.  The program roster should include</a:t>
            </a:r>
            <a:r>
              <a:rPr lang="en" sz="1200" b="1">
                <a:solidFill>
                  <a:schemeClr val="dk1"/>
                </a:solidFill>
                <a:latin typeface="Calibri"/>
                <a:ea typeface="Calibri"/>
                <a:cs typeface="Calibri"/>
                <a:sym typeface="Calibri"/>
              </a:rPr>
              <a:t> full name, mailing address, and a phone contact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Meeting/event attendees will be notified by the health department.  In line with HIPPA regulations, only the health department should provide information to meeting attendees and the general public.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highlight>
                  <a:srgbClr val="FFFFFF"/>
                </a:highlight>
                <a:latin typeface="Calibri"/>
                <a:ea typeface="Calibri"/>
                <a:cs typeface="Calibri"/>
                <a:sym typeface="Calibri"/>
              </a:rPr>
              <a:t>When a person returns to a group is based on public health/medical advice.  CDC gives general guidance:</a:t>
            </a:r>
            <a:r>
              <a:rPr lang="en" sz="1200">
                <a:solidFill>
                  <a:schemeClr val="dk1"/>
                </a:solidFill>
                <a:highlight>
                  <a:srgbClr val="FFFFFF"/>
                </a:highlight>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sz="1200" u="sng">
                <a:solidFill>
                  <a:srgbClr val="4472C4"/>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https://www.cdc.gov/coronavirus/2019-ncov/if-you-are-sick/end-home-isolation.html</a:t>
            </a:r>
            <a:endParaRPr sz="1200" u="sng">
              <a:solidFill>
                <a:srgbClr val="4472C4"/>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af7faaad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9af7faaad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 person is most infectious 48 hours prior to a positive COVID-19 diagnosis. </a:t>
            </a:r>
            <a:endParaRPr>
              <a:solidFill>
                <a:schemeClr val="dk1"/>
              </a:solidFill>
            </a:endParaRPr>
          </a:p>
          <a:p>
            <a:pPr marL="0" lvl="0" indent="0" algn="l" rtl="0">
              <a:spcBef>
                <a:spcPts val="0"/>
              </a:spcBef>
              <a:spcAft>
                <a:spcPts val="0"/>
              </a:spcAft>
              <a:buNone/>
            </a:pPr>
            <a:r>
              <a:rPr lang="en" u="sng">
                <a:solidFill>
                  <a:schemeClr val="hlink"/>
                </a:solidFill>
                <a:hlinkClick r:id="rId3"/>
              </a:rPr>
              <a:t>https://www.cdc.gov/coronavirus/2019-ncov/community/disinfecting-building-facility.html</a:t>
            </a:r>
            <a:r>
              <a:rPr lang="en">
                <a:solidFill>
                  <a:schemeClr val="dk1"/>
                </a:solidFill>
              </a:rPr>
              <a:t>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af7faaad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af7faa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When a potentially COVID-19-positive person returns to a group is based on public health/medical advice. CDC gives general guidance: </a:t>
            </a:r>
            <a:r>
              <a:rPr lang="en" u="sng">
                <a:solidFill>
                  <a:schemeClr val="hlink"/>
                </a:solidFill>
                <a:hlinkClick r:id="rId3"/>
              </a:rPr>
              <a:t>https://www.cdc.gov/coronavirus/2019-ncov/if-you-are-sick/end-home-isolation.html</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Coordinate with your local health department for the most up to date guidance regarding a return to face to face programming in your county.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ccec52816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ccec5281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Prior to reopening face-to-face programming, agents must train all volunteer leaders, using the </a:t>
            </a:r>
            <a:r>
              <a:rPr lang="en" sz="1200" b="1" i="1">
                <a:solidFill>
                  <a:schemeClr val="dk1"/>
                </a:solidFill>
                <a:latin typeface="Calibri"/>
                <a:ea typeface="Calibri"/>
                <a:cs typeface="Calibri"/>
                <a:sym typeface="Calibri"/>
              </a:rPr>
              <a:t>Returning to Face-to-Face Programming for North Carolina 4-H – Training for Agents and Volunteers </a:t>
            </a:r>
            <a:r>
              <a:rPr lang="en" sz="1200">
                <a:solidFill>
                  <a:schemeClr val="dk1"/>
                </a:solidFill>
                <a:latin typeface="Calibri"/>
                <a:ea typeface="Calibri"/>
                <a:cs typeface="Calibri"/>
                <a:sym typeface="Calibri"/>
              </a:rPr>
              <a:t>power point presentation</a:t>
            </a:r>
            <a:r>
              <a:rPr lang="en" sz="1200" i="1">
                <a:solidFill>
                  <a:schemeClr val="dk1"/>
                </a:solidFill>
                <a:latin typeface="Calibri"/>
                <a:ea typeface="Calibri"/>
                <a:cs typeface="Calibri"/>
                <a:sym typeface="Calibri"/>
              </a:rPr>
              <a:t>.  Each volunteer should sign the registration form indicating they have completed this training.</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Þ</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When Governor Cooper declares the beginning of Phase 3 of the North Carolina Reopening Plan, North Carolina 4-H may begin face-to-face programming in compliance with 4-H, state and local regulations.  Extension personnel who do not feel comfortable returning to face-to-face programming, should discuss their concerns with their County Extension Director.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93e0221b5d_1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93e0221b5d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participants to summarize how these guidelines promote health to better living.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93e0221b5d_1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93e0221b5d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questions?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ab8f795685221a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ab8f795685221a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af7faaa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af7faaa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participants to briefly share their ideas.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3e0221b5d_1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3e0221b5d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Programming decisions are impacted by state, university, and local guidelines. These guidelines are frequently revised based on the most recent understanding of COVID-19, so staying in communication with your local health department is essential.</a:t>
            </a:r>
            <a:endParaRPr/>
          </a:p>
          <a:p>
            <a:pPr marL="0" lvl="0" indent="0" algn="l" rtl="0">
              <a:spcBef>
                <a:spcPts val="0"/>
              </a:spcBef>
              <a:spcAft>
                <a:spcPts val="0"/>
              </a:spcAft>
              <a:buNone/>
            </a:pPr>
            <a:r>
              <a:rPr lang="en">
                <a:solidFill>
                  <a:schemeClr val="dk1"/>
                </a:solidFill>
              </a:rPr>
              <a:t>NCDHHS COVID-19 dashboard: </a:t>
            </a:r>
            <a:r>
              <a:rPr lang="en" u="sng">
                <a:solidFill>
                  <a:srgbClr val="47D5CD"/>
                </a:solidFill>
                <a:hlinkClick r:id="rId3">
                  <a:extLst>
                    <a:ext uri="{A12FA001-AC4F-418D-AE19-62706E023703}">
                      <ahyp:hlinkClr xmlns:ahyp="http://schemas.microsoft.com/office/drawing/2018/hyperlinkcolor" val="tx"/>
                    </a:ext>
                  </a:extLst>
                </a:hlinkClick>
              </a:rPr>
              <a:t>https://covid19.ncdhhs.gov/dashboard</a:t>
            </a:r>
            <a:r>
              <a:rPr lang="en"/>
              <a:t> </a:t>
            </a:r>
            <a:endParaRPr/>
          </a:p>
          <a:p>
            <a:pPr marL="0" lvl="0" indent="0" algn="l" rtl="0">
              <a:spcBef>
                <a:spcPts val="0"/>
              </a:spcBef>
              <a:spcAft>
                <a:spcPts val="0"/>
              </a:spcAft>
              <a:buNone/>
            </a:pPr>
            <a:r>
              <a:rPr lang="en"/>
              <a:t>In all cases, the most restrictive guidelines must be followed. </a:t>
            </a:r>
            <a:r>
              <a:rPr lang="en">
                <a:solidFill>
                  <a:schemeClr val="dk1"/>
                </a:solidFill>
              </a:rPr>
              <a:t>Be prepared to shut back down if guidance documents change due to COVID-19 spikes or other information.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3e0221b5d_1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3e0221b5d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participants why these guidelines are important.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3e0221b5d_1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3e0221b5d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that, while most youth may not suffer the worst effects of COVID-19, PPE and social distancing help protect vulnerable people (e.g., the elderly, those with underlying health concerns) in the community as a whole. Furthermore, youth are not immune to COVID-19, and the long-term effects of COVID-19 are not well understood.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3e0221b5d_1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3e0221b5d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North Carolina DHHS language that youth may recognize.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3e0221b5d_1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3e0221b5d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that there are multiple guidelines that influence local programming.</a:t>
            </a:r>
            <a:endParaRPr/>
          </a:p>
          <a:p>
            <a:pPr marL="0" lvl="0" indent="0" algn="l" rtl="0">
              <a:spcBef>
                <a:spcPts val="0"/>
              </a:spcBef>
              <a:spcAft>
                <a:spcPts val="0"/>
              </a:spcAft>
              <a:buNone/>
            </a:pPr>
            <a:r>
              <a:rPr lang="en"/>
              <a:t>Point out that “Protect the Pack” emphasizes that the personal safety requirements are connected to the community as a whole.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3e0221b5d_1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3e0221b5d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accent6"/>
              </a:buClr>
              <a:buSzPts val="1800"/>
              <a:buNone/>
              <a:defRPr sz="1800"/>
            </a:lvl1pPr>
            <a:lvl2pPr lvl="1" algn="ctr" rtl="0">
              <a:lnSpc>
                <a:spcPct val="90000"/>
              </a:lnSpc>
              <a:spcBef>
                <a:spcPts val="400"/>
              </a:spcBef>
              <a:spcAft>
                <a:spcPts val="0"/>
              </a:spcAft>
              <a:buClr>
                <a:schemeClr val="accent6"/>
              </a:buClr>
              <a:buSzPts val="1500"/>
              <a:buNone/>
              <a:defRPr sz="1500"/>
            </a:lvl2pPr>
            <a:lvl3pPr lvl="2" algn="ctr" rtl="0">
              <a:lnSpc>
                <a:spcPct val="90000"/>
              </a:lnSpc>
              <a:spcBef>
                <a:spcPts val="400"/>
              </a:spcBef>
              <a:spcAft>
                <a:spcPts val="0"/>
              </a:spcAft>
              <a:buClr>
                <a:schemeClr val="accent6"/>
              </a:buClr>
              <a:buSzPts val="1400"/>
              <a:buNone/>
              <a:defRPr sz="1400"/>
            </a:lvl3pPr>
            <a:lvl4pPr lvl="3" algn="ctr" rtl="0">
              <a:lnSpc>
                <a:spcPct val="90000"/>
              </a:lnSpc>
              <a:spcBef>
                <a:spcPts val="400"/>
              </a:spcBef>
              <a:spcAft>
                <a:spcPts val="0"/>
              </a:spcAft>
              <a:buClr>
                <a:schemeClr val="accent6"/>
              </a:buClr>
              <a:buSzPts val="1200"/>
              <a:buNone/>
              <a:defRPr sz="1200"/>
            </a:lvl4pPr>
            <a:lvl5pPr lvl="4" algn="ctr" rtl="0">
              <a:lnSpc>
                <a:spcPct val="90000"/>
              </a:lnSpc>
              <a:spcBef>
                <a:spcPts val="400"/>
              </a:spcBef>
              <a:spcAft>
                <a:spcPts val="0"/>
              </a:spcAft>
              <a:buClr>
                <a:schemeClr val="accent6"/>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5"/>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6" name="Google Shape;7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accent6"/>
              </a:buClr>
              <a:buSzPts val="1800"/>
              <a:buNone/>
              <a:defRPr sz="1800" b="1"/>
            </a:lvl1pPr>
            <a:lvl2pPr marL="914400" lvl="1" indent="-228600" algn="l" rtl="0">
              <a:lnSpc>
                <a:spcPct val="90000"/>
              </a:lnSpc>
              <a:spcBef>
                <a:spcPts val="400"/>
              </a:spcBef>
              <a:spcAft>
                <a:spcPts val="0"/>
              </a:spcAft>
              <a:buClr>
                <a:schemeClr val="accent6"/>
              </a:buClr>
              <a:buSzPts val="1500"/>
              <a:buNone/>
              <a:defRPr sz="1500" b="1"/>
            </a:lvl2pPr>
            <a:lvl3pPr marL="1371600" lvl="2" indent="-228600" algn="l" rtl="0">
              <a:lnSpc>
                <a:spcPct val="90000"/>
              </a:lnSpc>
              <a:spcBef>
                <a:spcPts val="400"/>
              </a:spcBef>
              <a:spcAft>
                <a:spcPts val="0"/>
              </a:spcAft>
              <a:buClr>
                <a:schemeClr val="accent6"/>
              </a:buClr>
              <a:buSzPts val="1400"/>
              <a:buNone/>
              <a:defRPr sz="1400" b="1"/>
            </a:lvl3pPr>
            <a:lvl4pPr marL="1828800" lvl="3" indent="-228600" algn="l" rtl="0">
              <a:lnSpc>
                <a:spcPct val="90000"/>
              </a:lnSpc>
              <a:spcBef>
                <a:spcPts val="400"/>
              </a:spcBef>
              <a:spcAft>
                <a:spcPts val="0"/>
              </a:spcAft>
              <a:buClr>
                <a:schemeClr val="accent6"/>
              </a:buClr>
              <a:buSzPts val="1200"/>
              <a:buNone/>
              <a:defRPr sz="1200" b="1"/>
            </a:lvl4pPr>
            <a:lvl5pPr marL="2286000" lvl="4" indent="-228600" algn="l" rtl="0">
              <a:lnSpc>
                <a:spcPct val="90000"/>
              </a:lnSpc>
              <a:spcBef>
                <a:spcPts val="400"/>
              </a:spcBef>
              <a:spcAft>
                <a:spcPts val="0"/>
              </a:spcAft>
              <a:buClr>
                <a:schemeClr val="accent6"/>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2" name="Google Shape;82;p18"/>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accent6"/>
              </a:buClr>
              <a:buSzPts val="1800"/>
              <a:buNone/>
              <a:defRPr sz="1800" b="1"/>
            </a:lvl1pPr>
            <a:lvl2pPr marL="914400" lvl="1" indent="-228600" algn="l" rtl="0">
              <a:lnSpc>
                <a:spcPct val="90000"/>
              </a:lnSpc>
              <a:spcBef>
                <a:spcPts val="400"/>
              </a:spcBef>
              <a:spcAft>
                <a:spcPts val="0"/>
              </a:spcAft>
              <a:buClr>
                <a:schemeClr val="accent6"/>
              </a:buClr>
              <a:buSzPts val="1500"/>
              <a:buNone/>
              <a:defRPr sz="1500" b="1"/>
            </a:lvl2pPr>
            <a:lvl3pPr marL="1371600" lvl="2" indent="-228600" algn="l" rtl="0">
              <a:lnSpc>
                <a:spcPct val="90000"/>
              </a:lnSpc>
              <a:spcBef>
                <a:spcPts val="400"/>
              </a:spcBef>
              <a:spcAft>
                <a:spcPts val="0"/>
              </a:spcAft>
              <a:buClr>
                <a:schemeClr val="accent6"/>
              </a:buClr>
              <a:buSzPts val="1400"/>
              <a:buNone/>
              <a:defRPr sz="1400" b="1"/>
            </a:lvl3pPr>
            <a:lvl4pPr marL="1828800" lvl="3" indent="-228600" algn="l" rtl="0">
              <a:lnSpc>
                <a:spcPct val="90000"/>
              </a:lnSpc>
              <a:spcBef>
                <a:spcPts val="400"/>
              </a:spcBef>
              <a:spcAft>
                <a:spcPts val="0"/>
              </a:spcAft>
              <a:buClr>
                <a:schemeClr val="accent6"/>
              </a:buClr>
              <a:buSzPts val="1200"/>
              <a:buNone/>
              <a:defRPr sz="1200" b="1"/>
            </a:lvl4pPr>
            <a:lvl5pPr marL="2286000" lvl="4" indent="-228600" algn="l" rtl="0">
              <a:lnSpc>
                <a:spcPct val="90000"/>
              </a:lnSpc>
              <a:spcBef>
                <a:spcPts val="400"/>
              </a:spcBef>
              <a:spcAft>
                <a:spcPts val="0"/>
              </a:spcAft>
              <a:buClr>
                <a:schemeClr val="accent6"/>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1"/>
        </a:solidFill>
        <a:effectLst/>
      </p:bgPr>
    </p:bg>
    <p:spTree>
      <p:nvGrpSpPr>
        <p:cNvPr id="1" name="Shape 88"/>
        <p:cNvGrpSpPr/>
        <p:nvPr/>
      </p:nvGrpSpPr>
      <p:grpSpPr>
        <a:xfrm>
          <a:off x="0" y="0"/>
          <a:ext cx="0" cy="0"/>
          <a:chOff x="0" y="0"/>
          <a:chExt cx="0" cy="0"/>
        </a:xfrm>
      </p:grpSpPr>
      <p:sp>
        <p:nvSpPr>
          <p:cNvPr id="89" name="Google Shape;89;p19"/>
          <p:cNvSpPr/>
          <p:nvPr/>
        </p:nvSpPr>
        <p:spPr>
          <a:xfrm>
            <a:off x="0" y="0"/>
            <a:ext cx="4574400" cy="5143500"/>
          </a:xfrm>
          <a:prstGeom prst="rect">
            <a:avLst/>
          </a:prstGeom>
          <a:solidFill>
            <a:schemeClr val="accent1"/>
          </a:solidFill>
          <a:ln w="12700" cap="flat" cmpd="sng">
            <a:solidFill>
              <a:srgbClr val="256F4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0" name="Google Shape;90;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5"/>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accent6"/>
              </a:buClr>
              <a:buSzPts val="2400"/>
              <a:buChar char="•"/>
              <a:defRPr sz="2400"/>
            </a:lvl1pPr>
            <a:lvl2pPr marL="914400" lvl="1" indent="-361950" algn="l" rtl="0">
              <a:lnSpc>
                <a:spcPct val="90000"/>
              </a:lnSpc>
              <a:spcBef>
                <a:spcPts val="400"/>
              </a:spcBef>
              <a:spcAft>
                <a:spcPts val="0"/>
              </a:spcAft>
              <a:buClr>
                <a:schemeClr val="accent6"/>
              </a:buClr>
              <a:buSzPts val="2100"/>
              <a:buChar char="•"/>
              <a:defRPr sz="2100"/>
            </a:lvl2pPr>
            <a:lvl3pPr marL="1371600" lvl="2" indent="-342900" algn="l" rtl="0">
              <a:lnSpc>
                <a:spcPct val="90000"/>
              </a:lnSpc>
              <a:spcBef>
                <a:spcPts val="400"/>
              </a:spcBef>
              <a:spcAft>
                <a:spcPts val="0"/>
              </a:spcAft>
              <a:buClr>
                <a:schemeClr val="accent6"/>
              </a:buClr>
              <a:buSzPts val="1800"/>
              <a:buChar char="•"/>
              <a:defRPr sz="1800"/>
            </a:lvl3pPr>
            <a:lvl4pPr marL="1828800" lvl="3" indent="-323850" algn="l" rtl="0">
              <a:lnSpc>
                <a:spcPct val="90000"/>
              </a:lnSpc>
              <a:spcBef>
                <a:spcPts val="400"/>
              </a:spcBef>
              <a:spcAft>
                <a:spcPts val="0"/>
              </a:spcAft>
              <a:buClr>
                <a:schemeClr val="accent6"/>
              </a:buClr>
              <a:buSzPts val="1500"/>
              <a:buChar char="•"/>
              <a:defRPr sz="1500"/>
            </a:lvl4pPr>
            <a:lvl5pPr marL="2286000" lvl="4" indent="-323850" algn="l" rtl="0">
              <a:lnSpc>
                <a:spcPct val="90000"/>
              </a:lnSpc>
              <a:spcBef>
                <a:spcPts val="400"/>
              </a:spcBef>
              <a:spcAft>
                <a:spcPts val="0"/>
              </a:spcAft>
              <a:buClr>
                <a:schemeClr val="accent6"/>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4" name="Google Shape;104;p2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6"/>
              </a:buClr>
              <a:buSzPts val="1200"/>
              <a:buNone/>
              <a:defRPr sz="1200"/>
            </a:lvl1pPr>
            <a:lvl2pPr marL="914400" lvl="1" indent="-228600" algn="l" rtl="0">
              <a:lnSpc>
                <a:spcPct val="90000"/>
              </a:lnSpc>
              <a:spcBef>
                <a:spcPts val="400"/>
              </a:spcBef>
              <a:spcAft>
                <a:spcPts val="0"/>
              </a:spcAft>
              <a:buClr>
                <a:schemeClr val="accent6"/>
              </a:buClr>
              <a:buSzPts val="1100"/>
              <a:buNone/>
              <a:defRPr sz="1100"/>
            </a:lvl2pPr>
            <a:lvl3pPr marL="1371600" lvl="2" indent="-228600" algn="l" rtl="0">
              <a:lnSpc>
                <a:spcPct val="90000"/>
              </a:lnSpc>
              <a:spcBef>
                <a:spcPts val="400"/>
              </a:spcBef>
              <a:spcAft>
                <a:spcPts val="0"/>
              </a:spcAft>
              <a:buClr>
                <a:schemeClr val="accent6"/>
              </a:buClr>
              <a:buSzPts val="900"/>
              <a:buNone/>
              <a:defRPr sz="900"/>
            </a:lvl3pPr>
            <a:lvl4pPr marL="1828800" lvl="3" indent="-228600" algn="l" rtl="0">
              <a:lnSpc>
                <a:spcPct val="90000"/>
              </a:lnSpc>
              <a:spcBef>
                <a:spcPts val="400"/>
              </a:spcBef>
              <a:spcAft>
                <a:spcPts val="0"/>
              </a:spcAft>
              <a:buClr>
                <a:schemeClr val="accent6"/>
              </a:buClr>
              <a:buSzPts val="800"/>
              <a:buNone/>
              <a:defRPr sz="800"/>
            </a:lvl4pPr>
            <a:lvl5pPr marL="2286000" lvl="4" indent="-228600" algn="l" rtl="0">
              <a:lnSpc>
                <a:spcPct val="90000"/>
              </a:lnSpc>
              <a:spcBef>
                <a:spcPts val="400"/>
              </a:spcBef>
              <a:spcAft>
                <a:spcPts val="0"/>
              </a:spcAft>
              <a:buClr>
                <a:schemeClr val="accent6"/>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5" name="Google Shape;10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5"/>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2"/>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1pPr>
            <a:lvl2pPr marR="0" lvl="1" algn="l" rtl="0">
              <a:lnSpc>
                <a:spcPct val="90000"/>
              </a:lnSpc>
              <a:spcBef>
                <a:spcPts val="400"/>
              </a:spcBef>
              <a:spcAft>
                <a:spcPts val="0"/>
              </a:spcAft>
              <a:buClr>
                <a:schemeClr val="accent6"/>
              </a:buClr>
              <a:buSzPts val="2100"/>
              <a:buFont typeface="Arial"/>
              <a:buNone/>
              <a:defRPr sz="2100" b="0" i="0" u="none" strike="noStrike" cap="none">
                <a:solidFill>
                  <a:schemeClr val="accent6"/>
                </a:solidFill>
                <a:latin typeface="Arial"/>
                <a:ea typeface="Arial"/>
                <a:cs typeface="Arial"/>
                <a:sym typeface="Arial"/>
              </a:defRPr>
            </a:lvl2pPr>
            <a:lvl3pPr marR="0" lvl="2" algn="l" rtl="0">
              <a:lnSpc>
                <a:spcPct val="90000"/>
              </a:lnSpc>
              <a:spcBef>
                <a:spcPts val="400"/>
              </a:spcBef>
              <a:spcAft>
                <a:spcPts val="0"/>
              </a:spcAft>
              <a:buClr>
                <a:schemeClr val="accent6"/>
              </a:buClr>
              <a:buSzPts val="1800"/>
              <a:buFont typeface="Arial"/>
              <a:buNone/>
              <a:defRPr sz="1800" b="0" i="0" u="none" strike="noStrike" cap="none">
                <a:solidFill>
                  <a:schemeClr val="accent6"/>
                </a:solidFill>
                <a:latin typeface="Arial"/>
                <a:ea typeface="Arial"/>
                <a:cs typeface="Arial"/>
                <a:sym typeface="Arial"/>
              </a:defRPr>
            </a:lvl3pPr>
            <a:lvl4pPr marR="0" lvl="3" algn="l" rtl="0">
              <a:lnSpc>
                <a:spcPct val="90000"/>
              </a:lnSpc>
              <a:spcBef>
                <a:spcPts val="400"/>
              </a:spcBef>
              <a:spcAft>
                <a:spcPts val="0"/>
              </a:spcAft>
              <a:buClr>
                <a:schemeClr val="accent6"/>
              </a:buClr>
              <a:buSzPts val="1500"/>
              <a:buFont typeface="Arial"/>
              <a:buNone/>
              <a:defRPr sz="1500" b="0" i="0" u="none" strike="noStrike" cap="none">
                <a:solidFill>
                  <a:schemeClr val="accent6"/>
                </a:solidFill>
                <a:latin typeface="Arial"/>
                <a:ea typeface="Arial"/>
                <a:cs typeface="Arial"/>
                <a:sym typeface="Arial"/>
              </a:defRPr>
            </a:lvl4pPr>
            <a:lvl5pPr marR="0" lvl="4" algn="l" rtl="0">
              <a:lnSpc>
                <a:spcPct val="90000"/>
              </a:lnSpc>
              <a:spcBef>
                <a:spcPts val="400"/>
              </a:spcBef>
              <a:spcAft>
                <a:spcPts val="0"/>
              </a:spcAft>
              <a:buClr>
                <a:schemeClr val="accent6"/>
              </a:buClr>
              <a:buSzPts val="1500"/>
              <a:buFont typeface="Arial"/>
              <a:buNone/>
              <a:defRPr sz="1500" b="0" i="0" u="none" strike="noStrike" cap="none">
                <a:solidFill>
                  <a:schemeClr val="accent6"/>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6"/>
              </a:buClr>
              <a:buSzPts val="1200"/>
              <a:buNone/>
              <a:defRPr sz="1200"/>
            </a:lvl1pPr>
            <a:lvl2pPr marL="914400" lvl="1" indent="-228600" algn="l" rtl="0">
              <a:lnSpc>
                <a:spcPct val="90000"/>
              </a:lnSpc>
              <a:spcBef>
                <a:spcPts val="400"/>
              </a:spcBef>
              <a:spcAft>
                <a:spcPts val="0"/>
              </a:spcAft>
              <a:buClr>
                <a:schemeClr val="accent6"/>
              </a:buClr>
              <a:buSzPts val="1100"/>
              <a:buNone/>
              <a:defRPr sz="1100"/>
            </a:lvl2pPr>
            <a:lvl3pPr marL="1371600" lvl="2" indent="-228600" algn="l" rtl="0">
              <a:lnSpc>
                <a:spcPct val="90000"/>
              </a:lnSpc>
              <a:spcBef>
                <a:spcPts val="400"/>
              </a:spcBef>
              <a:spcAft>
                <a:spcPts val="0"/>
              </a:spcAft>
              <a:buClr>
                <a:schemeClr val="accent6"/>
              </a:buClr>
              <a:buSzPts val="900"/>
              <a:buNone/>
              <a:defRPr sz="900"/>
            </a:lvl3pPr>
            <a:lvl4pPr marL="1828800" lvl="3" indent="-228600" algn="l" rtl="0">
              <a:lnSpc>
                <a:spcPct val="90000"/>
              </a:lnSpc>
              <a:spcBef>
                <a:spcPts val="400"/>
              </a:spcBef>
              <a:spcAft>
                <a:spcPts val="0"/>
              </a:spcAft>
              <a:buClr>
                <a:schemeClr val="accent6"/>
              </a:buClr>
              <a:buSzPts val="800"/>
              <a:buNone/>
              <a:defRPr sz="800"/>
            </a:lvl4pPr>
            <a:lvl5pPr marL="2286000" lvl="4" indent="-228600" algn="l" rtl="0">
              <a:lnSpc>
                <a:spcPct val="90000"/>
              </a:lnSpc>
              <a:spcBef>
                <a:spcPts val="400"/>
              </a:spcBef>
              <a:spcAft>
                <a:spcPts val="0"/>
              </a:spcAft>
              <a:buClr>
                <a:schemeClr val="accent6"/>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accent6"/>
              </a:buClr>
              <a:buSzPts val="1400"/>
              <a:buChar char="•"/>
              <a:defRPr/>
            </a:lvl1pPr>
            <a:lvl2pPr marL="914400" lvl="1" indent="-317500" algn="l" rtl="0">
              <a:lnSpc>
                <a:spcPct val="90000"/>
              </a:lnSpc>
              <a:spcBef>
                <a:spcPts val="400"/>
              </a:spcBef>
              <a:spcAft>
                <a:spcPts val="0"/>
              </a:spcAft>
              <a:buClr>
                <a:schemeClr val="accent6"/>
              </a:buClr>
              <a:buSzPts val="1400"/>
              <a:buChar char="•"/>
              <a:defRPr/>
            </a:lvl2pPr>
            <a:lvl3pPr marL="1371600" lvl="2" indent="-317500" algn="l" rtl="0">
              <a:lnSpc>
                <a:spcPct val="90000"/>
              </a:lnSpc>
              <a:spcBef>
                <a:spcPts val="400"/>
              </a:spcBef>
              <a:spcAft>
                <a:spcPts val="0"/>
              </a:spcAft>
              <a:buClr>
                <a:schemeClr val="accent6"/>
              </a:buClr>
              <a:buSzPts val="1400"/>
              <a:buChar char="•"/>
              <a:defRPr/>
            </a:lvl3pPr>
            <a:lvl4pPr marL="1828800" lvl="3" indent="-317500" algn="l" rtl="0">
              <a:lnSpc>
                <a:spcPct val="90000"/>
              </a:lnSpc>
              <a:spcBef>
                <a:spcPts val="400"/>
              </a:spcBef>
              <a:spcAft>
                <a:spcPts val="0"/>
              </a:spcAft>
              <a:buClr>
                <a:schemeClr val="accent6"/>
              </a:buClr>
              <a:buSzPts val="1400"/>
              <a:buChar char="•"/>
              <a:defRPr/>
            </a:lvl4pPr>
            <a:lvl5pPr marL="2286000" lvl="4" indent="-317500" algn="l" rtl="0">
              <a:lnSpc>
                <a:spcPct val="90000"/>
              </a:lnSpc>
              <a:spcBef>
                <a:spcPts val="400"/>
              </a:spcBef>
              <a:spcAft>
                <a:spcPts val="0"/>
              </a:spcAft>
              <a:buClr>
                <a:schemeClr val="accent6"/>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 name="Google Shape;12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 name="Google Shape;126;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0" name="Google Shape;130;p2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4">
            <a:alphaModFix/>
          </a:blip>
          <a:srcRect/>
          <a:stretch/>
        </p:blipFill>
        <p:spPr>
          <a:xfrm>
            <a:off x="-43244" y="-29713"/>
            <a:ext cx="9187244" cy="5173213"/>
          </a:xfrm>
          <a:prstGeom prst="rect">
            <a:avLst/>
          </a:prstGeom>
          <a:noFill/>
          <a:ln>
            <a:noFill/>
          </a:ln>
        </p:spPr>
      </p:pic>
      <p:sp>
        <p:nvSpPr>
          <p:cNvPr id="52" name="Google Shape;52;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5"/>
              </a:buClr>
              <a:buSzPts val="3300"/>
              <a:buFont typeface="Arial"/>
              <a:buNone/>
              <a:defRPr sz="3300" b="1"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accent6"/>
              </a:buClr>
              <a:buSzPts val="2100"/>
              <a:buFont typeface="Arial"/>
              <a:buChar char="•"/>
              <a:defRPr sz="2100" b="0" i="0" u="none" strike="noStrike" cap="none">
                <a:solidFill>
                  <a:schemeClr val="accent6"/>
                </a:solidFill>
                <a:latin typeface="Arial"/>
                <a:ea typeface="Arial"/>
                <a:cs typeface="Arial"/>
                <a:sym typeface="Arial"/>
              </a:defRPr>
            </a:lvl1pPr>
            <a:lvl2pPr marL="914400" marR="0" lvl="1" indent="-342900" algn="l" rtl="0">
              <a:lnSpc>
                <a:spcPct val="90000"/>
              </a:lnSpc>
              <a:spcBef>
                <a:spcPts val="400"/>
              </a:spcBef>
              <a:spcAft>
                <a:spcPts val="0"/>
              </a:spcAft>
              <a:buClr>
                <a:schemeClr val="accent6"/>
              </a:buClr>
              <a:buSzPts val="1800"/>
              <a:buFont typeface="Arial"/>
              <a:buChar char="•"/>
              <a:defRPr sz="1800" b="0" i="0" u="none" strike="noStrike" cap="none">
                <a:solidFill>
                  <a:schemeClr val="accent6"/>
                </a:solidFill>
                <a:latin typeface="Arial"/>
                <a:ea typeface="Arial"/>
                <a:cs typeface="Arial"/>
                <a:sym typeface="Arial"/>
              </a:defRPr>
            </a:lvl2pPr>
            <a:lvl3pPr marL="1371600" marR="0" lvl="2" indent="-323850" algn="l" rtl="0">
              <a:lnSpc>
                <a:spcPct val="90000"/>
              </a:lnSpc>
              <a:spcBef>
                <a:spcPts val="400"/>
              </a:spcBef>
              <a:spcAft>
                <a:spcPts val="0"/>
              </a:spcAft>
              <a:buClr>
                <a:schemeClr val="accent6"/>
              </a:buClr>
              <a:buSzPts val="1500"/>
              <a:buFont typeface="Arial"/>
              <a:buChar char="•"/>
              <a:defRPr sz="1500" b="0" i="0" u="none" strike="noStrike" cap="none">
                <a:solidFill>
                  <a:schemeClr val="accent6"/>
                </a:solidFill>
                <a:latin typeface="Arial"/>
                <a:ea typeface="Arial"/>
                <a:cs typeface="Arial"/>
                <a:sym typeface="Arial"/>
              </a:defRPr>
            </a:lvl3pPr>
            <a:lvl4pPr marL="1828800" marR="0" lvl="3" indent="-317500" algn="l" rtl="0">
              <a:lnSpc>
                <a:spcPct val="90000"/>
              </a:lnSpc>
              <a:spcBef>
                <a:spcPts val="400"/>
              </a:spcBef>
              <a:spcAft>
                <a:spcPts val="0"/>
              </a:spcAft>
              <a:buClr>
                <a:schemeClr val="accent6"/>
              </a:buClr>
              <a:buSzPts val="1400"/>
              <a:buFont typeface="Arial"/>
              <a:buChar char="•"/>
              <a:defRPr sz="1400" b="0" i="0" u="none" strike="noStrike" cap="none">
                <a:solidFill>
                  <a:schemeClr val="accent6"/>
                </a:solidFill>
                <a:latin typeface="Arial"/>
                <a:ea typeface="Arial"/>
                <a:cs typeface="Arial"/>
                <a:sym typeface="Arial"/>
              </a:defRPr>
            </a:lvl4pPr>
            <a:lvl5pPr marL="2286000" marR="0" lvl="4" indent="-317500" algn="l" rtl="0">
              <a:lnSpc>
                <a:spcPct val="90000"/>
              </a:lnSpc>
              <a:spcBef>
                <a:spcPts val="400"/>
              </a:spcBef>
              <a:spcAft>
                <a:spcPts val="0"/>
              </a:spcAft>
              <a:buClr>
                <a:schemeClr val="accent6"/>
              </a:buClr>
              <a:buSzPts val="1400"/>
              <a:buFont typeface="Arial"/>
              <a:buChar char="•"/>
              <a:defRPr sz="1400" b="0" i="0" u="none" strike="noStrike" cap="none">
                <a:solidFill>
                  <a:schemeClr val="accent6"/>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62">
          <p15:clr>
            <a:srgbClr val="F26B43"/>
          </p15:clr>
        </p15:guide>
        <p15:guide id="3" pos="396">
          <p15:clr>
            <a:srgbClr val="F26B43"/>
          </p15:clr>
        </p15:guide>
        <p15:guide id="4" pos="2232">
          <p15:clr>
            <a:srgbClr val="F26B43"/>
          </p15:clr>
        </p15:guide>
        <p15:guide id="5" orient="horz" pos="5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cm.maxient.com/reportingform.php?NCStateUniv&amp;amp;layout_id=12"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hyperlink" Target="https://covid19.ncdhhs.gov/about-covid-19/symptoms" TargetMode="External"/><Relationship Id="rId4" Type="http://schemas.openxmlformats.org/officeDocument/2006/relationships/hyperlink" Target="https://accessibility.ncsu.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emtOv1dqATg"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9fkzGzKVtrs"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hyperlink" Target="https://files.nc.gov/covid/documents/guidance/NCDHHS-Interim-Guidance-on-Face-Covering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community/clean-disinfect/index.html"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coronavirus/2019-ncov/if-you-are-sick/quarantine.html"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5442527" TargetMode="External"/><Relationship Id="rId3" Type="http://schemas.openxmlformats.org/officeDocument/2006/relationships/image" Target="../media/image10.jpg"/><Relationship Id="rId7" Type="http://schemas.openxmlformats.org/officeDocument/2006/relationships/hyperlink" Target="https://pixabay.com/users/Photos_kast-11966122/?utm_source=link-attribution&amp;utm_medium=referral&amp;utm_campaign=image&amp;utm_content=5442527"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Mi2s4AXJ3gnedSgZ7"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nc.gov/covid-19/staying-ahead-curv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ncsu.edu/coronavir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5RD-VK34X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s://covid19.ncdhhs.gov/materials-resources/know-your-ws-wear-wait-wash#email-signat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olicies.ncsu.edu/rule/rul-04-21-01/"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hyperlink" Target="https://pixabay.com/?utm_source=link-attribution&amp;utm_medium=referral&amp;utm_campaign=image&amp;utm_content=5069862" TargetMode="External"/><Relationship Id="rId4" Type="http://schemas.openxmlformats.org/officeDocument/2006/relationships/hyperlink" Target="https://pixabay.com/users/Caniceus-15612619/?utm_source=link-attribution&amp;utm_medium=referral&amp;utm_campaign=image&amp;utm_content=50698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Returning to </a:t>
            </a:r>
            <a:endParaRPr/>
          </a:p>
          <a:p>
            <a:pPr marL="0" lvl="0" indent="0" algn="ctr" rtl="0">
              <a:spcBef>
                <a:spcPts val="0"/>
              </a:spcBef>
              <a:spcAft>
                <a:spcPts val="0"/>
              </a:spcAft>
              <a:buNone/>
            </a:pPr>
            <a:r>
              <a:rPr lang="en"/>
              <a:t>Face to Face Programming for NC 4-H</a:t>
            </a:r>
            <a:endParaRPr/>
          </a:p>
        </p:txBody>
      </p:sp>
      <p:sp>
        <p:nvSpPr>
          <p:cNvPr id="136" name="Google Shape;136;p26"/>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Training for agents and volunteers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F7E1">
            <a:alpha val="10610"/>
          </a:srgbClr>
        </a:solidFill>
        <a:effectLst/>
      </p:bgPr>
    </p:bg>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rot="5400000">
            <a:off x="5350050" y="1467544"/>
            <a:ext cx="4359000" cy="1971600"/>
          </a:xfrm>
          <a:prstGeom prst="rect">
            <a:avLst/>
          </a:prstGeom>
          <a:solidFill>
            <a:srgbClr val="DCF7E1">
              <a:alpha val="1061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Before the Meeting</a:t>
            </a:r>
            <a:endParaRPr/>
          </a:p>
        </p:txBody>
      </p:sp>
      <p:sp>
        <p:nvSpPr>
          <p:cNvPr id="207" name="Google Shape;207;p35"/>
          <p:cNvSpPr txBox="1">
            <a:spLocks noGrp="1"/>
          </p:cNvSpPr>
          <p:nvPr>
            <p:ph type="body" idx="1"/>
          </p:nvPr>
        </p:nvSpPr>
        <p:spPr>
          <a:xfrm>
            <a:off x="628650" y="273850"/>
            <a:ext cx="5760000" cy="4359000"/>
          </a:xfrm>
          <a:prstGeom prst="rect">
            <a:avLst/>
          </a:prstGeom>
          <a:ln w="9525"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457200" lvl="0" indent="-381000" algn="l" rtl="0">
              <a:spcBef>
                <a:spcPts val="800"/>
              </a:spcBef>
              <a:spcAft>
                <a:spcPts val="0"/>
              </a:spcAft>
              <a:buClr>
                <a:srgbClr val="256F4A"/>
              </a:buClr>
              <a:buSzPts val="2400"/>
              <a:buChar char="❏"/>
            </a:pPr>
            <a:r>
              <a:rPr lang="en" sz="2400">
                <a:solidFill>
                  <a:srgbClr val="256F4A"/>
                </a:solidFill>
              </a:rPr>
              <a:t>Get approval from the</a:t>
            </a:r>
            <a:r>
              <a:rPr lang="en" sz="2400" b="1">
                <a:solidFill>
                  <a:srgbClr val="256F4A"/>
                </a:solidFill>
              </a:rPr>
              <a:t> CED</a:t>
            </a:r>
            <a:r>
              <a:rPr lang="en" sz="2400">
                <a:solidFill>
                  <a:srgbClr val="256F4A"/>
                </a:solidFill>
              </a:rPr>
              <a:t>.</a:t>
            </a:r>
            <a:endParaRPr sz="2400">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Make a </a:t>
            </a:r>
            <a:r>
              <a:rPr lang="en" sz="2400" b="1">
                <a:solidFill>
                  <a:srgbClr val="256F4A"/>
                </a:solidFill>
              </a:rPr>
              <a:t>plan</a:t>
            </a:r>
            <a:r>
              <a:rPr lang="en" sz="2400">
                <a:solidFill>
                  <a:srgbClr val="256F4A"/>
                </a:solidFill>
              </a:rPr>
              <a:t>.</a:t>
            </a:r>
            <a:endParaRPr sz="2400">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Find a </a:t>
            </a:r>
            <a:r>
              <a:rPr lang="en" sz="2400" b="1">
                <a:solidFill>
                  <a:srgbClr val="256F4A"/>
                </a:solidFill>
              </a:rPr>
              <a:t>location</a:t>
            </a:r>
            <a:r>
              <a:rPr lang="en" sz="2400">
                <a:solidFill>
                  <a:srgbClr val="256F4A"/>
                </a:solidFill>
              </a:rPr>
              <a:t>.</a:t>
            </a:r>
            <a:endParaRPr sz="2400">
              <a:solidFill>
                <a:srgbClr val="256F4A"/>
              </a:solidFill>
            </a:endParaRPr>
          </a:p>
          <a:p>
            <a:pPr marL="457200" lvl="0" indent="-381000" algn="l" rtl="0">
              <a:spcBef>
                <a:spcPts val="1000"/>
              </a:spcBef>
              <a:spcAft>
                <a:spcPts val="0"/>
              </a:spcAft>
              <a:buClr>
                <a:srgbClr val="256F4A"/>
              </a:buClr>
              <a:buSzPts val="2400"/>
              <a:buChar char="❏"/>
            </a:pPr>
            <a:r>
              <a:rPr lang="en" sz="2400" b="1">
                <a:solidFill>
                  <a:srgbClr val="256F4A"/>
                </a:solidFill>
              </a:rPr>
              <a:t>Communicate </a:t>
            </a:r>
            <a:r>
              <a:rPr lang="en" sz="2400">
                <a:solidFill>
                  <a:srgbClr val="256F4A"/>
                </a:solidFill>
              </a:rPr>
              <a:t>with stakeholders.</a:t>
            </a:r>
            <a:endParaRPr sz="2400">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Collect </a:t>
            </a:r>
            <a:r>
              <a:rPr lang="en" sz="2400" b="1">
                <a:solidFill>
                  <a:srgbClr val="256F4A"/>
                </a:solidFill>
              </a:rPr>
              <a:t>registrations</a:t>
            </a:r>
            <a:r>
              <a:rPr lang="en" sz="2400">
                <a:solidFill>
                  <a:srgbClr val="256F4A"/>
                </a:solidFill>
              </a:rPr>
              <a:t>.</a:t>
            </a:r>
            <a:endParaRPr sz="2400">
              <a:solidFill>
                <a:srgbClr val="256F4A"/>
              </a:solidFill>
            </a:endParaRPr>
          </a:p>
          <a:p>
            <a:pPr marL="0" lvl="0" indent="0" algn="l" rtl="0">
              <a:spcBef>
                <a:spcPts val="1000"/>
              </a:spcBef>
              <a:spcAft>
                <a:spcPts val="0"/>
              </a:spcAft>
              <a:buNone/>
            </a:pPr>
            <a:endParaRPr b="1">
              <a:solidFill>
                <a:srgbClr val="256F4A"/>
              </a:solidFill>
            </a:endParaRPr>
          </a:p>
          <a:p>
            <a:pPr marL="0" lvl="0" indent="0" algn="l" rtl="0">
              <a:spcBef>
                <a:spcPts val="1000"/>
              </a:spcBef>
              <a:spcAft>
                <a:spcPts val="1000"/>
              </a:spcAft>
              <a:buNone/>
            </a:pPr>
            <a:endParaRPr b="1">
              <a:solidFill>
                <a:srgbClr val="256F4A"/>
              </a:solidFill>
            </a:endParaRPr>
          </a:p>
        </p:txBody>
      </p:sp>
      <p:pic>
        <p:nvPicPr>
          <p:cNvPr id="208" name="Google Shape;208;p35"/>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rot="5400000">
            <a:off x="5350050" y="1467544"/>
            <a:ext cx="4359000" cy="1971600"/>
          </a:xfrm>
          <a:prstGeom prst="rect">
            <a:avLst/>
          </a:prstGeom>
          <a:solidFill>
            <a:srgbClr val="DCF7E1">
              <a:alpha val="1061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Make a plan.</a:t>
            </a:r>
            <a:endParaRPr/>
          </a:p>
        </p:txBody>
      </p:sp>
      <p:sp>
        <p:nvSpPr>
          <p:cNvPr id="214" name="Google Shape;214;p36"/>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Coordinate with your local health department:</a:t>
            </a:r>
            <a:endParaRPr b="1">
              <a:solidFill>
                <a:srgbClr val="256F4A"/>
              </a:solidFill>
            </a:endParaRPr>
          </a:p>
          <a:p>
            <a:pPr marL="457200" lvl="0" indent="-317500" algn="l" rtl="0">
              <a:spcBef>
                <a:spcPts val="800"/>
              </a:spcBef>
              <a:spcAft>
                <a:spcPts val="0"/>
              </a:spcAft>
              <a:buSzPts val="1400"/>
              <a:buChar char="•"/>
            </a:pPr>
            <a:r>
              <a:rPr lang="en"/>
              <a:t>Sanitation procedures</a:t>
            </a:r>
            <a:endParaRPr/>
          </a:p>
          <a:p>
            <a:pPr marL="457200" lvl="0" indent="-317500" algn="l" rtl="0">
              <a:spcBef>
                <a:spcPts val="1000"/>
              </a:spcBef>
              <a:spcAft>
                <a:spcPts val="0"/>
              </a:spcAft>
              <a:buSzPts val="1400"/>
              <a:buChar char="•"/>
            </a:pPr>
            <a:r>
              <a:rPr lang="en"/>
              <a:t>Registration and sign-in procedures</a:t>
            </a:r>
            <a:endParaRPr/>
          </a:p>
          <a:p>
            <a:pPr marL="457200" lvl="0" indent="-317500" algn="l" rtl="0">
              <a:spcBef>
                <a:spcPts val="1000"/>
              </a:spcBef>
              <a:spcAft>
                <a:spcPts val="0"/>
              </a:spcAft>
              <a:buSzPts val="1400"/>
              <a:buChar char="•"/>
            </a:pPr>
            <a:r>
              <a:rPr lang="en"/>
              <a:t>Signage</a:t>
            </a:r>
            <a:endParaRPr/>
          </a:p>
          <a:p>
            <a:pPr marL="457200" lvl="0" indent="-317500" algn="l" rtl="0">
              <a:spcBef>
                <a:spcPts val="1000"/>
              </a:spcBef>
              <a:spcAft>
                <a:spcPts val="0"/>
              </a:spcAft>
              <a:buSzPts val="1400"/>
              <a:buChar char="•"/>
            </a:pPr>
            <a:r>
              <a:rPr lang="en"/>
              <a:t>Procedures to support youth with social distancing</a:t>
            </a:r>
            <a:endParaRPr/>
          </a:p>
          <a:p>
            <a:pPr marL="457200" lvl="0" indent="-317500" algn="l" rtl="0">
              <a:spcBef>
                <a:spcPts val="1000"/>
              </a:spcBef>
              <a:spcAft>
                <a:spcPts val="1000"/>
              </a:spcAft>
              <a:buSzPts val="1400"/>
              <a:buChar char="•"/>
            </a:pPr>
            <a:r>
              <a:rPr lang="en"/>
              <a:t>Local procedures (e.g., reporting, deep cleaning, etc.) to follow in the event that a positive COVID-19 case is reported.</a:t>
            </a:r>
            <a:endParaRPr/>
          </a:p>
        </p:txBody>
      </p:sp>
      <p:pic>
        <p:nvPicPr>
          <p:cNvPr id="215" name="Google Shape;215;p36"/>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rot="5400000">
            <a:off x="5350050" y="1467544"/>
            <a:ext cx="4359000" cy="1971600"/>
          </a:xfrm>
          <a:prstGeom prst="rect">
            <a:avLst/>
          </a:prstGeom>
          <a:solidFill>
            <a:srgbClr val="DCF7E1">
              <a:alpha val="1061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Find a location.</a:t>
            </a:r>
            <a:endParaRPr/>
          </a:p>
        </p:txBody>
      </p:sp>
      <p:sp>
        <p:nvSpPr>
          <p:cNvPr id="221" name="Google Shape;221;p37"/>
          <p:cNvSpPr txBox="1">
            <a:spLocks noGrp="1"/>
          </p:cNvSpPr>
          <p:nvPr>
            <p:ph type="body" idx="1"/>
          </p:nvPr>
        </p:nvSpPr>
        <p:spPr>
          <a:xfrm>
            <a:off x="628650" y="273850"/>
            <a:ext cx="5760000" cy="45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Meetings should be held in public spaces</a:t>
            </a:r>
            <a:endParaRPr b="1">
              <a:solidFill>
                <a:srgbClr val="256F4A"/>
              </a:solidFill>
            </a:endParaRPr>
          </a:p>
          <a:p>
            <a:pPr marL="457200" lvl="0" indent="-355600" algn="l" rtl="0">
              <a:lnSpc>
                <a:spcPct val="90000"/>
              </a:lnSpc>
              <a:spcBef>
                <a:spcPts val="1000"/>
              </a:spcBef>
              <a:spcAft>
                <a:spcPts val="0"/>
              </a:spcAft>
              <a:buSzPts val="2000"/>
              <a:buChar char="•"/>
            </a:pPr>
            <a:r>
              <a:rPr lang="en" sz="1800">
                <a:solidFill>
                  <a:srgbClr val="888888"/>
                </a:solidFill>
              </a:rPr>
              <a:t>At this time,</a:t>
            </a:r>
            <a:r>
              <a:rPr lang="en" sz="1800" b="1">
                <a:solidFill>
                  <a:srgbClr val="888888"/>
                </a:solidFill>
              </a:rPr>
              <a:t> </a:t>
            </a:r>
            <a:r>
              <a:rPr lang="en" sz="1800" b="1">
                <a:solidFill>
                  <a:srgbClr val="FF0000"/>
                </a:solidFill>
              </a:rPr>
              <a:t>North Carolina 4-H will not offer face-to-face programming in personal residences</a:t>
            </a:r>
            <a:r>
              <a:rPr lang="en" sz="1800">
                <a:solidFill>
                  <a:srgbClr val="888888"/>
                </a:solidFill>
              </a:rPr>
              <a:t> because of </a:t>
            </a:r>
            <a:r>
              <a:rPr lang="en" sz="1800" b="1">
                <a:solidFill>
                  <a:srgbClr val="FF0000"/>
                </a:solidFill>
              </a:rPr>
              <a:t>potential liability </a:t>
            </a:r>
            <a:r>
              <a:rPr lang="en" sz="1800">
                <a:solidFill>
                  <a:srgbClr val="888888"/>
                </a:solidFill>
              </a:rPr>
              <a:t>according to the</a:t>
            </a:r>
            <a:r>
              <a:rPr lang="en" sz="1800" b="1">
                <a:solidFill>
                  <a:srgbClr val="888888"/>
                </a:solidFill>
              </a:rPr>
              <a:t> </a:t>
            </a:r>
            <a:r>
              <a:rPr lang="en" sz="1800" b="1">
                <a:solidFill>
                  <a:srgbClr val="FF0000"/>
                </a:solidFill>
              </a:rPr>
              <a:t>Tort Claims Act. </a:t>
            </a:r>
            <a:r>
              <a:rPr lang="en" sz="1800">
                <a:solidFill>
                  <a:srgbClr val="FF0000"/>
                </a:solidFill>
              </a:rPr>
              <a:t> </a:t>
            </a:r>
            <a:r>
              <a:rPr lang="en" sz="1800">
                <a:solidFill>
                  <a:srgbClr val="888888"/>
                </a:solidFill>
              </a:rPr>
              <a:t>Considerations include:</a:t>
            </a:r>
            <a:endParaRPr sz="1800">
              <a:solidFill>
                <a:srgbClr val="888888"/>
              </a:solidFill>
              <a:highlight>
                <a:srgbClr val="FFFFFF"/>
              </a:highlight>
            </a:endParaRPr>
          </a:p>
          <a:p>
            <a:pPr marL="914400" lvl="1" indent="-336550" algn="l" rtl="0">
              <a:lnSpc>
                <a:spcPct val="90000"/>
              </a:lnSpc>
              <a:spcBef>
                <a:spcPts val="1000"/>
              </a:spcBef>
              <a:spcAft>
                <a:spcPts val="0"/>
              </a:spcAft>
              <a:buSzPts val="1700"/>
              <a:buChar char="•"/>
            </a:pPr>
            <a:r>
              <a:rPr lang="en" sz="1500" b="1">
                <a:solidFill>
                  <a:srgbClr val="FF0000"/>
                </a:solidFill>
                <a:highlight>
                  <a:srgbClr val="FFFFFF"/>
                </a:highlight>
              </a:rPr>
              <a:t>cleaning</a:t>
            </a:r>
            <a:r>
              <a:rPr lang="en" sz="1500">
                <a:solidFill>
                  <a:srgbClr val="888888"/>
                </a:solidFill>
                <a:highlight>
                  <a:srgbClr val="FFFFFF"/>
                </a:highlight>
              </a:rPr>
              <a:t> (sanitizing versus disinfecting and the need to hold a space before cleaning), </a:t>
            </a:r>
            <a:endParaRPr sz="1500">
              <a:solidFill>
                <a:srgbClr val="888888"/>
              </a:solidFill>
              <a:highlight>
                <a:srgbClr val="FFFFFF"/>
              </a:highlight>
            </a:endParaRPr>
          </a:p>
          <a:p>
            <a:pPr marL="914400" lvl="1" indent="-336550" algn="l" rtl="0">
              <a:lnSpc>
                <a:spcPct val="90000"/>
              </a:lnSpc>
              <a:spcBef>
                <a:spcPts val="1000"/>
              </a:spcBef>
              <a:spcAft>
                <a:spcPts val="0"/>
              </a:spcAft>
              <a:buSzPts val="1700"/>
              <a:buChar char="•"/>
            </a:pPr>
            <a:r>
              <a:rPr lang="en" sz="1500" b="1">
                <a:solidFill>
                  <a:srgbClr val="FF0000"/>
                </a:solidFill>
                <a:highlight>
                  <a:srgbClr val="FFFFFF"/>
                </a:highlight>
              </a:rPr>
              <a:t>physical distance requirements</a:t>
            </a:r>
            <a:r>
              <a:rPr lang="en" sz="1500">
                <a:solidFill>
                  <a:srgbClr val="434343"/>
                </a:solidFill>
                <a:highlight>
                  <a:srgbClr val="FFFFFF"/>
                </a:highlight>
              </a:rPr>
              <a:t>, </a:t>
            </a:r>
            <a:endParaRPr sz="1500">
              <a:solidFill>
                <a:srgbClr val="434343"/>
              </a:solidFill>
              <a:highlight>
                <a:srgbClr val="FFFFFF"/>
              </a:highlight>
            </a:endParaRPr>
          </a:p>
          <a:p>
            <a:pPr marL="914400" lvl="1" indent="-336550" algn="l" rtl="0">
              <a:lnSpc>
                <a:spcPct val="90000"/>
              </a:lnSpc>
              <a:spcBef>
                <a:spcPts val="1000"/>
              </a:spcBef>
              <a:spcAft>
                <a:spcPts val="0"/>
              </a:spcAft>
              <a:buSzPts val="1700"/>
              <a:buChar char="•"/>
            </a:pPr>
            <a:r>
              <a:rPr lang="en" sz="1500" b="1">
                <a:solidFill>
                  <a:srgbClr val="FF0000"/>
                </a:solidFill>
                <a:highlight>
                  <a:srgbClr val="FFFFFF"/>
                </a:highlight>
              </a:rPr>
              <a:t>potentially infected individuals </a:t>
            </a:r>
            <a:r>
              <a:rPr lang="en" sz="1500">
                <a:solidFill>
                  <a:srgbClr val="888888"/>
                </a:solidFill>
                <a:highlight>
                  <a:srgbClr val="FFFFFF"/>
                </a:highlight>
              </a:rPr>
              <a:t>in a private residence for a NC State event (asymptomatic transmission)</a:t>
            </a:r>
            <a:r>
              <a:rPr lang="en" sz="1500">
                <a:solidFill>
                  <a:srgbClr val="434343"/>
                </a:solidFill>
                <a:highlight>
                  <a:srgbClr val="FFFFFF"/>
                </a:highlight>
              </a:rPr>
              <a:t>. </a:t>
            </a:r>
            <a:endParaRPr sz="1500">
              <a:solidFill>
                <a:srgbClr val="434343"/>
              </a:solidFill>
              <a:highlight>
                <a:srgbClr val="FFFFFF"/>
              </a:highlight>
            </a:endParaRPr>
          </a:p>
          <a:p>
            <a:pPr marL="457200" lvl="0" indent="-342900" algn="l" rtl="0">
              <a:lnSpc>
                <a:spcPct val="90000"/>
              </a:lnSpc>
              <a:spcBef>
                <a:spcPts val="1000"/>
              </a:spcBef>
              <a:spcAft>
                <a:spcPts val="0"/>
              </a:spcAft>
              <a:buClr>
                <a:srgbClr val="888888"/>
              </a:buClr>
              <a:buSzPts val="1800"/>
              <a:buChar char="•"/>
            </a:pPr>
            <a:r>
              <a:rPr lang="en" sz="1800">
                <a:solidFill>
                  <a:srgbClr val="888888"/>
                </a:solidFill>
                <a:highlight>
                  <a:srgbClr val="FFFFFF"/>
                </a:highlight>
              </a:rPr>
              <a:t>Prefer locations designed for spacing, industrial sanitation practices of surfaces/biological use areas such as </a:t>
            </a:r>
            <a:r>
              <a:rPr lang="en" sz="1800" b="1">
                <a:solidFill>
                  <a:srgbClr val="256F4A"/>
                </a:solidFill>
                <a:highlight>
                  <a:srgbClr val="FFFFFF"/>
                </a:highlight>
              </a:rPr>
              <a:t>community facilities</a:t>
            </a:r>
            <a:r>
              <a:rPr lang="en">
                <a:solidFill>
                  <a:srgbClr val="256F4A"/>
                </a:solidFill>
                <a:highlight>
                  <a:srgbClr val="FFFFFF"/>
                </a:highlight>
              </a:rPr>
              <a:t>, </a:t>
            </a:r>
            <a:r>
              <a:rPr lang="en" sz="1800" b="1">
                <a:solidFill>
                  <a:srgbClr val="256F4A"/>
                </a:solidFill>
                <a:highlight>
                  <a:srgbClr val="FFFFFF"/>
                </a:highlight>
              </a:rPr>
              <a:t>schools</a:t>
            </a:r>
            <a:r>
              <a:rPr lang="en" sz="1800">
                <a:solidFill>
                  <a:srgbClr val="256F4A"/>
                </a:solidFill>
                <a:highlight>
                  <a:srgbClr val="FFFFFF"/>
                </a:highlight>
              </a:rPr>
              <a:t>, </a:t>
            </a:r>
            <a:r>
              <a:rPr lang="en" sz="1800" b="1">
                <a:solidFill>
                  <a:srgbClr val="256F4A"/>
                </a:solidFill>
                <a:highlight>
                  <a:srgbClr val="FFFFFF"/>
                </a:highlight>
              </a:rPr>
              <a:t>churches</a:t>
            </a:r>
            <a:r>
              <a:rPr lang="en" sz="1800">
                <a:solidFill>
                  <a:srgbClr val="256F4A"/>
                </a:solidFill>
                <a:highlight>
                  <a:srgbClr val="FFFFFF"/>
                </a:highlight>
              </a:rPr>
              <a:t>, </a:t>
            </a:r>
            <a:r>
              <a:rPr lang="en" sz="1800" b="1">
                <a:solidFill>
                  <a:srgbClr val="256F4A"/>
                </a:solidFill>
                <a:highlight>
                  <a:srgbClr val="FFFFFF"/>
                </a:highlight>
              </a:rPr>
              <a:t>businesses</a:t>
            </a:r>
            <a:r>
              <a:rPr lang="en" sz="1800">
                <a:solidFill>
                  <a:srgbClr val="888888"/>
                </a:solidFill>
                <a:highlight>
                  <a:srgbClr val="FFFFFF"/>
                </a:highlight>
              </a:rPr>
              <a:t>.</a:t>
            </a:r>
            <a:r>
              <a:rPr lang="en" sz="1800" b="1">
                <a:solidFill>
                  <a:srgbClr val="888888"/>
                </a:solidFill>
                <a:highlight>
                  <a:srgbClr val="FFFFFF"/>
                </a:highlight>
              </a:rPr>
              <a:t> </a:t>
            </a:r>
            <a:endParaRPr sz="1800" b="1">
              <a:solidFill>
                <a:srgbClr val="888888"/>
              </a:solidFill>
            </a:endParaRPr>
          </a:p>
          <a:p>
            <a:pPr marL="0" lvl="0" indent="0" algn="l" rtl="0">
              <a:spcBef>
                <a:spcPts val="1000"/>
              </a:spcBef>
              <a:spcAft>
                <a:spcPts val="1000"/>
              </a:spcAft>
              <a:buNone/>
            </a:pPr>
            <a:endParaRPr b="1">
              <a:solidFill>
                <a:srgbClr val="256F4A"/>
              </a:solidFill>
            </a:endParaRPr>
          </a:p>
        </p:txBody>
      </p:sp>
      <p:pic>
        <p:nvPicPr>
          <p:cNvPr id="222" name="Google Shape;222;p37"/>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rot="5400000">
            <a:off x="5350050" y="1467544"/>
            <a:ext cx="4359000" cy="1971600"/>
          </a:xfrm>
          <a:prstGeom prst="rect">
            <a:avLst/>
          </a:prstGeom>
          <a:solidFill>
            <a:srgbClr val="DCF7E1">
              <a:alpha val="1061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Communicate With Stakeholders</a:t>
            </a:r>
            <a:r>
              <a:rPr lang="en" b="0"/>
              <a:t>.</a:t>
            </a:r>
            <a:endParaRPr/>
          </a:p>
        </p:txBody>
      </p:sp>
      <p:sp>
        <p:nvSpPr>
          <p:cNvPr id="228" name="Google Shape;228;p38"/>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No less than 24 hours prior to the meeting, let families, volunteers, guests, and anyone else participating know</a:t>
            </a:r>
            <a:endParaRPr b="1">
              <a:solidFill>
                <a:srgbClr val="256F4A"/>
              </a:solidFill>
            </a:endParaRPr>
          </a:p>
          <a:p>
            <a:pPr marL="457200" lvl="0" indent="-317500" algn="l" rtl="0">
              <a:spcBef>
                <a:spcPts val="800"/>
              </a:spcBef>
              <a:spcAft>
                <a:spcPts val="0"/>
              </a:spcAft>
              <a:buSzPts val="1400"/>
              <a:buChar char="•"/>
            </a:pPr>
            <a:r>
              <a:rPr lang="en" b="1">
                <a:solidFill>
                  <a:srgbClr val="256F4A"/>
                </a:solidFill>
              </a:rPr>
              <a:t>Safety protocols</a:t>
            </a:r>
            <a:r>
              <a:rPr lang="en" b="1"/>
              <a:t> </a:t>
            </a:r>
            <a:r>
              <a:rPr lang="en"/>
              <a:t>for the meeting</a:t>
            </a:r>
            <a:endParaRPr/>
          </a:p>
          <a:p>
            <a:pPr marL="914400" lvl="1" indent="-317500" algn="l" rtl="0">
              <a:spcBef>
                <a:spcPts val="400"/>
              </a:spcBef>
              <a:spcAft>
                <a:spcPts val="0"/>
              </a:spcAft>
              <a:buSzPts val="1400"/>
              <a:buChar char="•"/>
            </a:pPr>
            <a:r>
              <a:rPr lang="en"/>
              <a:t>Social distancing requirements</a:t>
            </a:r>
            <a:endParaRPr/>
          </a:p>
          <a:p>
            <a:pPr marL="914400" lvl="1" indent="-317500" algn="l" rtl="0">
              <a:spcBef>
                <a:spcPts val="400"/>
              </a:spcBef>
              <a:spcAft>
                <a:spcPts val="0"/>
              </a:spcAft>
              <a:buSzPts val="1400"/>
              <a:buChar char="•"/>
            </a:pPr>
            <a:r>
              <a:rPr lang="en"/>
              <a:t>Appropriate PPE</a:t>
            </a:r>
            <a:endParaRPr/>
          </a:p>
          <a:p>
            <a:pPr marL="914400" lvl="1" indent="-317500" algn="l" rtl="0">
              <a:spcBef>
                <a:spcPts val="400"/>
              </a:spcBef>
              <a:spcAft>
                <a:spcPts val="0"/>
              </a:spcAft>
              <a:buSzPts val="1400"/>
              <a:buChar char="•"/>
            </a:pPr>
            <a:r>
              <a:rPr lang="en"/>
              <a:t>Arrival/dismissal</a:t>
            </a:r>
            <a:endParaRPr/>
          </a:p>
          <a:p>
            <a:pPr marL="914400" lvl="1" indent="-317500" algn="l" rtl="0">
              <a:spcBef>
                <a:spcPts val="400"/>
              </a:spcBef>
              <a:spcAft>
                <a:spcPts val="0"/>
              </a:spcAft>
              <a:buSzPts val="1400"/>
              <a:buChar char="•"/>
            </a:pPr>
            <a:r>
              <a:rPr lang="en"/>
              <a:t>Procedures for materials</a:t>
            </a:r>
            <a:endParaRPr/>
          </a:p>
          <a:p>
            <a:pPr marL="914400" lvl="1" indent="-317500" algn="l" rtl="0">
              <a:spcBef>
                <a:spcPts val="400"/>
              </a:spcBef>
              <a:spcAft>
                <a:spcPts val="0"/>
              </a:spcAft>
              <a:buSzPts val="1400"/>
              <a:buChar char="•"/>
            </a:pPr>
            <a:r>
              <a:rPr lang="en"/>
              <a:t>Accommodations for </a:t>
            </a:r>
            <a:r>
              <a:rPr lang="en" u="sng">
                <a:solidFill>
                  <a:schemeClr val="hlink"/>
                </a:solidFill>
                <a:hlinkClick r:id="rId3"/>
              </a:rPr>
              <a:t>religious</a:t>
            </a:r>
            <a:r>
              <a:rPr lang="en"/>
              <a:t> or </a:t>
            </a:r>
            <a:r>
              <a:rPr lang="en" u="sng">
                <a:solidFill>
                  <a:schemeClr val="hlink"/>
                </a:solidFill>
                <a:hlinkClick r:id="rId4"/>
              </a:rPr>
              <a:t>other</a:t>
            </a:r>
            <a:r>
              <a:rPr lang="en"/>
              <a:t> needs</a:t>
            </a:r>
            <a:endParaRPr/>
          </a:p>
          <a:p>
            <a:pPr marL="457200" lvl="0" indent="-317500" algn="l" rtl="0">
              <a:spcBef>
                <a:spcPts val="1000"/>
              </a:spcBef>
              <a:spcAft>
                <a:spcPts val="0"/>
              </a:spcAft>
              <a:buSzPts val="1400"/>
              <a:buChar char="•"/>
            </a:pPr>
            <a:r>
              <a:rPr lang="en"/>
              <a:t>Reasons to </a:t>
            </a:r>
            <a:r>
              <a:rPr lang="en" b="1">
                <a:solidFill>
                  <a:srgbClr val="256F4A"/>
                </a:solidFill>
              </a:rPr>
              <a:t>stay home</a:t>
            </a:r>
            <a:endParaRPr b="1">
              <a:solidFill>
                <a:srgbClr val="256F4A"/>
              </a:solidFill>
            </a:endParaRPr>
          </a:p>
          <a:p>
            <a:pPr marL="914400" lvl="1" indent="-317500" algn="l" rtl="0">
              <a:spcBef>
                <a:spcPts val="400"/>
              </a:spcBef>
              <a:spcAft>
                <a:spcPts val="0"/>
              </a:spcAft>
              <a:buSzPts val="1400"/>
              <a:buChar char="•"/>
            </a:pPr>
            <a:r>
              <a:rPr lang="en"/>
              <a:t>Experiencing </a:t>
            </a:r>
            <a:r>
              <a:rPr lang="en" u="sng">
                <a:solidFill>
                  <a:schemeClr val="hlink"/>
                </a:solidFill>
                <a:hlinkClick r:id="rId5"/>
              </a:rPr>
              <a:t>COVID-19 symptoms</a:t>
            </a:r>
            <a:endParaRPr/>
          </a:p>
          <a:p>
            <a:pPr marL="914400" lvl="1" indent="-317500" algn="l" rtl="0">
              <a:spcBef>
                <a:spcPts val="400"/>
              </a:spcBef>
              <a:spcAft>
                <a:spcPts val="1000"/>
              </a:spcAft>
              <a:buSzPts val="1400"/>
              <a:buChar char="•"/>
            </a:pPr>
            <a:r>
              <a:rPr lang="en"/>
              <a:t>Contact with a known COVID-19 positive case within the past 14 days</a:t>
            </a:r>
            <a:endParaRPr/>
          </a:p>
        </p:txBody>
      </p:sp>
      <p:pic>
        <p:nvPicPr>
          <p:cNvPr id="229" name="Google Shape;229;p38"/>
          <p:cNvPicPr preferRelativeResize="0"/>
          <p:nvPr/>
        </p:nvPicPr>
        <p:blipFill>
          <a:blip r:embed="rId6">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rot="5400000">
            <a:off x="5350050" y="1467544"/>
            <a:ext cx="4359000" cy="1971600"/>
          </a:xfrm>
          <a:prstGeom prst="rect">
            <a:avLst/>
          </a:prstGeom>
          <a:solidFill>
            <a:srgbClr val="DCF7E1">
              <a:alpha val="1061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Collect Registrations</a:t>
            </a:r>
            <a:r>
              <a:rPr lang="en" b="0"/>
              <a:t>.</a:t>
            </a:r>
            <a:endParaRPr b="0"/>
          </a:p>
        </p:txBody>
      </p:sp>
      <p:sp>
        <p:nvSpPr>
          <p:cNvPr id="235" name="Google Shape;235;p39"/>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Monitor the number of participants:</a:t>
            </a:r>
            <a:endParaRPr b="1">
              <a:solidFill>
                <a:srgbClr val="256F4A"/>
              </a:solidFill>
            </a:endParaRPr>
          </a:p>
          <a:p>
            <a:pPr marL="457200" lvl="0" indent="-317500" algn="l" rtl="0">
              <a:spcBef>
                <a:spcPts val="800"/>
              </a:spcBef>
              <a:spcAft>
                <a:spcPts val="0"/>
              </a:spcAft>
              <a:buSzPts val="1400"/>
              <a:buChar char="•"/>
            </a:pPr>
            <a:r>
              <a:rPr lang="en" b="1">
                <a:solidFill>
                  <a:srgbClr val="256F4A"/>
                </a:solidFill>
              </a:rPr>
              <a:t>Social distancing maximums</a:t>
            </a:r>
            <a:r>
              <a:rPr lang="en"/>
              <a:t> include </a:t>
            </a:r>
            <a:r>
              <a:rPr lang="en" b="1">
                <a:solidFill>
                  <a:srgbClr val="256F4A"/>
                </a:solidFill>
              </a:rPr>
              <a:t>EVERYONE</a:t>
            </a:r>
            <a:r>
              <a:rPr lang="en"/>
              <a:t> at the meeting: agents, volunteers, guest speakers, youth, etc. </a:t>
            </a:r>
            <a:endParaRPr/>
          </a:p>
          <a:p>
            <a:pPr marL="914400" lvl="1" indent="-317500" algn="l" rtl="0">
              <a:spcBef>
                <a:spcPts val="400"/>
              </a:spcBef>
              <a:spcAft>
                <a:spcPts val="0"/>
              </a:spcAft>
              <a:buSzPts val="1400"/>
              <a:buChar char="•"/>
            </a:pPr>
            <a:r>
              <a:rPr lang="en"/>
              <a:t>The number of participants cannot exceed room space requirements to allow for proper social distancing. </a:t>
            </a:r>
            <a:endParaRPr/>
          </a:p>
          <a:p>
            <a:pPr marL="457200" lvl="0" indent="-317500" algn="l" rtl="0">
              <a:spcBef>
                <a:spcPts val="800"/>
              </a:spcBef>
              <a:spcAft>
                <a:spcPts val="0"/>
              </a:spcAft>
              <a:buSzPts val="1400"/>
              <a:buChar char="•"/>
            </a:pPr>
            <a:r>
              <a:rPr lang="en"/>
              <a:t>Ensure that </a:t>
            </a:r>
            <a:r>
              <a:rPr lang="en" b="1">
                <a:solidFill>
                  <a:srgbClr val="256F4A"/>
                </a:solidFill>
              </a:rPr>
              <a:t>all forms</a:t>
            </a:r>
            <a:r>
              <a:rPr lang="en"/>
              <a:t>, including </a:t>
            </a:r>
            <a:r>
              <a:rPr lang="en" b="1">
                <a:solidFill>
                  <a:srgbClr val="256F4A"/>
                </a:solidFill>
              </a:rPr>
              <a:t>liability waivers for COVID-19</a:t>
            </a:r>
            <a:r>
              <a:rPr lang="en"/>
              <a:t>, have been completed.</a:t>
            </a:r>
            <a:endParaRPr/>
          </a:p>
        </p:txBody>
      </p:sp>
      <p:pic>
        <p:nvPicPr>
          <p:cNvPr id="236" name="Google Shape;236;p39"/>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2D5">
            <a:alpha val="24580"/>
          </a:srgbClr>
        </a:solidFill>
        <a:effectLst/>
      </p:bgPr>
    </p:bg>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rot="5400000">
            <a:off x="5350050" y="1467544"/>
            <a:ext cx="4359000" cy="1971600"/>
          </a:xfrm>
          <a:prstGeom prst="rect">
            <a:avLst/>
          </a:prstGeom>
          <a:solidFill>
            <a:srgbClr val="F4F2D5">
              <a:alpha val="2458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During the Meeting</a:t>
            </a:r>
            <a:endParaRPr/>
          </a:p>
        </p:txBody>
      </p:sp>
      <p:sp>
        <p:nvSpPr>
          <p:cNvPr id="242" name="Google Shape;242;p40"/>
          <p:cNvSpPr txBox="1">
            <a:spLocks noGrp="1"/>
          </p:cNvSpPr>
          <p:nvPr>
            <p:ph type="body" idx="1"/>
          </p:nvPr>
        </p:nvSpPr>
        <p:spPr>
          <a:xfrm>
            <a:off x="628650" y="273850"/>
            <a:ext cx="5760000" cy="4359000"/>
          </a:xfrm>
          <a:prstGeom prst="rect">
            <a:avLst/>
          </a:prstGeom>
          <a:ln w="9525"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457200" lvl="0" indent="-381000" algn="l" rtl="0">
              <a:spcBef>
                <a:spcPts val="800"/>
              </a:spcBef>
              <a:spcAft>
                <a:spcPts val="0"/>
              </a:spcAft>
              <a:buClr>
                <a:srgbClr val="256F4A"/>
              </a:buClr>
              <a:buSzPts val="2400"/>
              <a:buChar char="❏"/>
            </a:pPr>
            <a:r>
              <a:rPr lang="en" sz="2400" b="1">
                <a:solidFill>
                  <a:srgbClr val="256F4A"/>
                </a:solidFill>
              </a:rPr>
              <a:t>Follow </a:t>
            </a:r>
            <a:r>
              <a:rPr lang="en" sz="2400">
                <a:solidFill>
                  <a:srgbClr val="256F4A"/>
                </a:solidFill>
              </a:rPr>
              <a:t>your planned </a:t>
            </a:r>
            <a:r>
              <a:rPr lang="en" sz="2400" b="1">
                <a:solidFill>
                  <a:srgbClr val="256F4A"/>
                </a:solidFill>
              </a:rPr>
              <a:t>check-in/ check-out protocols</a:t>
            </a:r>
            <a:endParaRPr sz="2400" b="1">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Support proper </a:t>
            </a:r>
            <a:r>
              <a:rPr lang="en" sz="2400" b="1">
                <a:solidFill>
                  <a:srgbClr val="256F4A"/>
                </a:solidFill>
              </a:rPr>
              <a:t>social distancing</a:t>
            </a:r>
            <a:endParaRPr sz="2400" b="1">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Teach and practice </a:t>
            </a:r>
            <a:r>
              <a:rPr lang="en" sz="2400" b="1">
                <a:solidFill>
                  <a:srgbClr val="256F4A"/>
                </a:solidFill>
              </a:rPr>
              <a:t>good hand hygiene</a:t>
            </a:r>
            <a:endParaRPr sz="2400" b="1">
              <a:solidFill>
                <a:srgbClr val="256F4A"/>
              </a:solidFill>
            </a:endParaRPr>
          </a:p>
          <a:p>
            <a:pPr marL="457200" lvl="0" indent="-381000" algn="l" rtl="0">
              <a:spcBef>
                <a:spcPts val="1000"/>
              </a:spcBef>
              <a:spcAft>
                <a:spcPts val="0"/>
              </a:spcAft>
              <a:buClr>
                <a:srgbClr val="256F4A"/>
              </a:buClr>
              <a:buSzPts val="2400"/>
              <a:buChar char="❏"/>
            </a:pPr>
            <a:r>
              <a:rPr lang="en" sz="2400">
                <a:solidFill>
                  <a:srgbClr val="256F4A"/>
                </a:solidFill>
              </a:rPr>
              <a:t>Model and encourage</a:t>
            </a:r>
            <a:r>
              <a:rPr lang="en" sz="2400" b="1">
                <a:solidFill>
                  <a:srgbClr val="256F4A"/>
                </a:solidFill>
              </a:rPr>
              <a:t> appropriate </a:t>
            </a:r>
            <a:r>
              <a:rPr lang="en" sz="2400">
                <a:solidFill>
                  <a:srgbClr val="256F4A"/>
                </a:solidFill>
              </a:rPr>
              <a:t>use of </a:t>
            </a:r>
            <a:r>
              <a:rPr lang="en" sz="2400" b="1">
                <a:solidFill>
                  <a:srgbClr val="256F4A"/>
                </a:solidFill>
              </a:rPr>
              <a:t>PPE, </a:t>
            </a:r>
            <a:r>
              <a:rPr lang="en" sz="2400">
                <a:solidFill>
                  <a:srgbClr val="256F4A"/>
                </a:solidFill>
              </a:rPr>
              <a:t>including </a:t>
            </a:r>
            <a:r>
              <a:rPr lang="en" sz="2400" b="1">
                <a:solidFill>
                  <a:srgbClr val="256F4A"/>
                </a:solidFill>
              </a:rPr>
              <a:t>cloth face coverings</a:t>
            </a:r>
            <a:endParaRPr sz="2400" b="1">
              <a:solidFill>
                <a:srgbClr val="256F4A"/>
              </a:solidFill>
            </a:endParaRPr>
          </a:p>
          <a:p>
            <a:pPr marL="457200" lvl="0" indent="-381000" algn="l" rtl="0">
              <a:spcBef>
                <a:spcPts val="1000"/>
              </a:spcBef>
              <a:spcAft>
                <a:spcPts val="1000"/>
              </a:spcAft>
              <a:buClr>
                <a:srgbClr val="256F4A"/>
              </a:buClr>
              <a:buSzPts val="2400"/>
              <a:buChar char="❏"/>
            </a:pPr>
            <a:r>
              <a:rPr lang="en" sz="2400">
                <a:solidFill>
                  <a:srgbClr val="256F4A"/>
                </a:solidFill>
              </a:rPr>
              <a:t>Ensure</a:t>
            </a:r>
            <a:r>
              <a:rPr lang="en" sz="2400" b="1">
                <a:solidFill>
                  <a:srgbClr val="256F4A"/>
                </a:solidFill>
              </a:rPr>
              <a:t> materials </a:t>
            </a:r>
            <a:r>
              <a:rPr lang="en" sz="2400">
                <a:solidFill>
                  <a:srgbClr val="256F4A"/>
                </a:solidFill>
              </a:rPr>
              <a:t>are handled safely</a:t>
            </a:r>
            <a:endParaRPr sz="2400">
              <a:solidFill>
                <a:srgbClr val="256F4A"/>
              </a:solidFill>
            </a:endParaRPr>
          </a:p>
        </p:txBody>
      </p:sp>
      <p:pic>
        <p:nvPicPr>
          <p:cNvPr id="243" name="Google Shape;243;p40"/>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rot="5400000">
            <a:off x="5350050" y="1467544"/>
            <a:ext cx="4359000" cy="1971600"/>
          </a:xfrm>
          <a:prstGeom prst="rect">
            <a:avLst/>
          </a:prstGeom>
          <a:solidFill>
            <a:srgbClr val="F4F2D5">
              <a:alpha val="2458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sz="3100"/>
              <a:t>Manage Traffic Flows</a:t>
            </a:r>
            <a:r>
              <a:rPr lang="en" b="0"/>
              <a:t>.</a:t>
            </a:r>
            <a:endParaRPr b="0"/>
          </a:p>
        </p:txBody>
      </p:sp>
      <p:sp>
        <p:nvSpPr>
          <p:cNvPr id="249" name="Google Shape;249;p41"/>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Post signage to support social distancing.</a:t>
            </a:r>
            <a:endParaRPr/>
          </a:p>
          <a:p>
            <a:pPr marL="457200" lvl="0" indent="-317500" algn="l" rtl="0">
              <a:spcBef>
                <a:spcPts val="800"/>
              </a:spcBef>
              <a:spcAft>
                <a:spcPts val="0"/>
              </a:spcAft>
              <a:buSzPts val="1400"/>
              <a:buChar char="•"/>
            </a:pPr>
            <a:r>
              <a:rPr lang="en"/>
              <a:t>Use </a:t>
            </a:r>
            <a:r>
              <a:rPr lang="en" b="1">
                <a:solidFill>
                  <a:srgbClr val="256F4A"/>
                </a:solidFill>
              </a:rPr>
              <a:t>visual cues</a:t>
            </a:r>
            <a:r>
              <a:rPr lang="en" b="1">
                <a:solidFill>
                  <a:schemeClr val="accent1"/>
                </a:solidFill>
              </a:rPr>
              <a:t> </a:t>
            </a:r>
            <a:r>
              <a:rPr lang="en"/>
              <a:t>to designate areas for different activities</a:t>
            </a:r>
            <a:endParaRPr/>
          </a:p>
          <a:p>
            <a:pPr marL="914400" lvl="1" indent="-317500" algn="l" rtl="0">
              <a:spcBef>
                <a:spcPts val="400"/>
              </a:spcBef>
              <a:spcAft>
                <a:spcPts val="0"/>
              </a:spcAft>
              <a:buSzPts val="1400"/>
              <a:buChar char="•"/>
            </a:pPr>
            <a:r>
              <a:rPr lang="en"/>
              <a:t>Designate a “</a:t>
            </a:r>
            <a:r>
              <a:rPr lang="en" b="1"/>
              <a:t>sick bay</a:t>
            </a:r>
            <a:r>
              <a:rPr lang="en"/>
              <a:t>” space to isolate participants who may become ill during the meeting.</a:t>
            </a:r>
            <a:endParaRPr/>
          </a:p>
          <a:p>
            <a:pPr marL="457200" lvl="0" indent="-317500" algn="l" rtl="0">
              <a:spcBef>
                <a:spcPts val="1000"/>
              </a:spcBef>
              <a:spcAft>
                <a:spcPts val="0"/>
              </a:spcAft>
              <a:buSzPts val="1400"/>
              <a:buChar char="•"/>
            </a:pPr>
            <a:r>
              <a:rPr lang="en"/>
              <a:t>Aim for a </a:t>
            </a:r>
            <a:r>
              <a:rPr lang="en" b="1">
                <a:solidFill>
                  <a:srgbClr val="256F4A"/>
                </a:solidFill>
              </a:rPr>
              <a:t>one-way flow</a:t>
            </a:r>
            <a:r>
              <a:rPr lang="en"/>
              <a:t> into, out of, and around meeting spaces. </a:t>
            </a:r>
            <a:endParaRPr/>
          </a:p>
          <a:p>
            <a:pPr marL="914400" lvl="1" indent="-317500" algn="l" rtl="0">
              <a:spcBef>
                <a:spcPts val="400"/>
              </a:spcBef>
              <a:spcAft>
                <a:spcPts val="0"/>
              </a:spcAft>
              <a:buSzPts val="1400"/>
              <a:buChar char="•"/>
            </a:pPr>
            <a:r>
              <a:rPr lang="en"/>
              <a:t>Where possible, </a:t>
            </a:r>
            <a:r>
              <a:rPr lang="en" b="1"/>
              <a:t>separate entrance and exit spaces</a:t>
            </a:r>
            <a:r>
              <a:rPr lang="en"/>
              <a:t> to safely move people.</a:t>
            </a:r>
            <a:endParaRPr/>
          </a:p>
          <a:p>
            <a:pPr marL="914400" lvl="1" indent="-317500" algn="l" rtl="0">
              <a:spcBef>
                <a:spcPts val="400"/>
              </a:spcBef>
              <a:spcAft>
                <a:spcPts val="0"/>
              </a:spcAft>
              <a:buSzPts val="1400"/>
              <a:buChar char="•"/>
            </a:pPr>
            <a:r>
              <a:rPr lang="en"/>
              <a:t>If space allows, keep check-in/out </a:t>
            </a:r>
            <a:r>
              <a:rPr lang="en" b="1"/>
              <a:t>away </a:t>
            </a:r>
            <a:r>
              <a:rPr lang="en"/>
              <a:t>from meeting spaces </a:t>
            </a:r>
            <a:endParaRPr/>
          </a:p>
          <a:p>
            <a:pPr marL="914400" lvl="1" indent="-317500" algn="l" rtl="0">
              <a:spcBef>
                <a:spcPts val="1000"/>
              </a:spcBef>
              <a:spcAft>
                <a:spcPts val="0"/>
              </a:spcAft>
              <a:buSzPts val="1400"/>
              <a:buChar char="•"/>
            </a:pPr>
            <a:r>
              <a:rPr lang="en"/>
              <a:t>Plan </a:t>
            </a:r>
            <a:r>
              <a:rPr lang="en" b="1"/>
              <a:t>no-contact </a:t>
            </a:r>
            <a:r>
              <a:rPr lang="en"/>
              <a:t>activities for youth to complete during </a:t>
            </a:r>
            <a:r>
              <a:rPr lang="en" b="1"/>
              <a:t>departure times</a:t>
            </a:r>
            <a:r>
              <a:rPr lang="en"/>
              <a:t>.</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pic>
        <p:nvPicPr>
          <p:cNvPr id="250" name="Google Shape;250;p41"/>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rot="5400000">
            <a:off x="5350050" y="1467544"/>
            <a:ext cx="4359000" cy="1971600"/>
          </a:xfrm>
          <a:prstGeom prst="rect">
            <a:avLst/>
          </a:prstGeom>
          <a:solidFill>
            <a:srgbClr val="F4F2D5">
              <a:alpha val="2458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Wash Your Hands</a:t>
            </a:r>
            <a:r>
              <a:rPr lang="en" b="0"/>
              <a:t>.</a:t>
            </a:r>
            <a:endParaRPr b="0"/>
          </a:p>
        </p:txBody>
      </p:sp>
      <p:sp>
        <p:nvSpPr>
          <p:cNvPr id="256" name="Google Shape;256;p42"/>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Hand hygiene is essential.</a:t>
            </a:r>
            <a:endParaRPr b="1">
              <a:solidFill>
                <a:srgbClr val="256F4A"/>
              </a:solidFill>
            </a:endParaRPr>
          </a:p>
          <a:p>
            <a:pPr marL="457200" lvl="0" indent="-317500" algn="l" rtl="0">
              <a:spcBef>
                <a:spcPts val="800"/>
              </a:spcBef>
              <a:spcAft>
                <a:spcPts val="0"/>
              </a:spcAft>
              <a:buSzPts val="1400"/>
              <a:buChar char="•"/>
            </a:pPr>
            <a:r>
              <a:rPr lang="en"/>
              <a:t>Provide participants with </a:t>
            </a:r>
            <a:r>
              <a:rPr lang="en" b="1">
                <a:solidFill>
                  <a:srgbClr val="256F4A"/>
                </a:solidFill>
              </a:rPr>
              <a:t>multiple opportunities</a:t>
            </a:r>
            <a:r>
              <a:rPr lang="en"/>
              <a:t> to wash hands:</a:t>
            </a:r>
            <a:endParaRPr/>
          </a:p>
          <a:p>
            <a:pPr marL="914400" lvl="1" indent="-317500" algn="l" rtl="0">
              <a:spcBef>
                <a:spcPts val="400"/>
              </a:spcBef>
              <a:spcAft>
                <a:spcPts val="0"/>
              </a:spcAft>
              <a:buSzPts val="1400"/>
              <a:buChar char="•"/>
            </a:pPr>
            <a:r>
              <a:rPr lang="en"/>
              <a:t>Upon arrival/before dismissal</a:t>
            </a:r>
            <a:endParaRPr/>
          </a:p>
          <a:p>
            <a:pPr marL="914400" lvl="1" indent="-317500" algn="l" rtl="0">
              <a:spcBef>
                <a:spcPts val="400"/>
              </a:spcBef>
              <a:spcAft>
                <a:spcPts val="0"/>
              </a:spcAft>
              <a:buSzPts val="1400"/>
              <a:buChar char="•"/>
            </a:pPr>
            <a:r>
              <a:rPr lang="en"/>
              <a:t>Before/after handling cloth face coverings</a:t>
            </a:r>
            <a:endParaRPr/>
          </a:p>
          <a:p>
            <a:pPr marL="914400" lvl="1" indent="-317500" algn="l" rtl="0">
              <a:spcBef>
                <a:spcPts val="400"/>
              </a:spcBef>
              <a:spcAft>
                <a:spcPts val="0"/>
              </a:spcAft>
              <a:buSzPts val="1400"/>
              <a:buChar char="•"/>
            </a:pPr>
            <a:r>
              <a:rPr lang="en"/>
              <a:t>Before/after eating</a:t>
            </a:r>
            <a:endParaRPr/>
          </a:p>
          <a:p>
            <a:pPr marL="914400" lvl="1" indent="-317500" algn="l" rtl="0">
              <a:spcBef>
                <a:spcPts val="400"/>
              </a:spcBef>
              <a:spcAft>
                <a:spcPts val="0"/>
              </a:spcAft>
              <a:buSzPts val="1400"/>
              <a:buChar char="•"/>
            </a:pPr>
            <a:r>
              <a:rPr lang="en"/>
              <a:t>Before/after using any shared materials</a:t>
            </a:r>
            <a:endParaRPr/>
          </a:p>
          <a:p>
            <a:pPr marL="457200" lvl="0" indent="-317500" algn="l" rtl="0">
              <a:spcBef>
                <a:spcPts val="1000"/>
              </a:spcBef>
              <a:spcAft>
                <a:spcPts val="0"/>
              </a:spcAft>
              <a:buSzPts val="1400"/>
              <a:buChar char="•"/>
            </a:pPr>
            <a:r>
              <a:rPr lang="en">
                <a:solidFill>
                  <a:srgbClr val="888888"/>
                </a:solidFill>
              </a:rPr>
              <a:t>Teach</a:t>
            </a:r>
            <a:r>
              <a:rPr lang="en"/>
              <a:t> effective </a:t>
            </a:r>
            <a:r>
              <a:rPr lang="en" b="1">
                <a:solidFill>
                  <a:srgbClr val="256F4A"/>
                </a:solidFill>
              </a:rPr>
              <a:t>hand-washing </a:t>
            </a:r>
            <a:r>
              <a:rPr lang="en">
                <a:solidFill>
                  <a:srgbClr val="888888"/>
                </a:solidFill>
              </a:rPr>
              <a:t>procedures</a:t>
            </a:r>
            <a:r>
              <a:rPr lang="en"/>
              <a:t>.</a:t>
            </a:r>
            <a:endParaRPr/>
          </a:p>
          <a:p>
            <a:pPr marL="914400" lvl="1" indent="-317500" algn="l" rtl="0">
              <a:spcBef>
                <a:spcPts val="400"/>
              </a:spcBef>
              <a:spcAft>
                <a:spcPts val="0"/>
              </a:spcAft>
              <a:buSzPts val="1400"/>
              <a:buChar char="•"/>
            </a:pPr>
            <a:r>
              <a:rPr lang="en" u="sng">
                <a:solidFill>
                  <a:schemeClr val="hlink"/>
                </a:solidFill>
                <a:hlinkClick r:id="rId3"/>
              </a:rPr>
              <a:t>Daily Spark</a:t>
            </a:r>
            <a:endParaRPr/>
          </a:p>
          <a:p>
            <a:pPr marL="914400" lvl="1" indent="-317500" algn="l" rtl="0">
              <a:spcBef>
                <a:spcPts val="400"/>
              </a:spcBef>
              <a:spcAft>
                <a:spcPts val="0"/>
              </a:spcAft>
              <a:buSzPts val="1400"/>
              <a:buChar char="•"/>
            </a:pPr>
            <a:r>
              <a:rPr lang="en"/>
              <a:t>After Dinner Science/Microbiology</a:t>
            </a:r>
            <a:endParaRPr/>
          </a:p>
          <a:p>
            <a:pPr marL="457200" lvl="0" indent="-317500" algn="l" rtl="0">
              <a:spcBef>
                <a:spcPts val="1000"/>
              </a:spcBef>
              <a:spcAft>
                <a:spcPts val="0"/>
              </a:spcAft>
              <a:buSzPts val="1400"/>
              <a:buChar char="•"/>
            </a:pPr>
            <a:r>
              <a:rPr lang="en" b="1">
                <a:solidFill>
                  <a:srgbClr val="256F4A"/>
                </a:solidFill>
              </a:rPr>
              <a:t>Sanitizer</a:t>
            </a:r>
            <a:r>
              <a:rPr lang="en"/>
              <a:t> (at least 60% alcohol) can be used if handwashing is not available.</a:t>
            </a:r>
            <a:endParaRPr/>
          </a:p>
          <a:p>
            <a:pPr marL="0" lvl="0" indent="0" algn="l" rtl="0">
              <a:spcBef>
                <a:spcPts val="1000"/>
              </a:spcBef>
              <a:spcAft>
                <a:spcPts val="1000"/>
              </a:spcAft>
              <a:buNone/>
            </a:pPr>
            <a:endParaRPr/>
          </a:p>
        </p:txBody>
      </p:sp>
      <p:pic>
        <p:nvPicPr>
          <p:cNvPr id="257" name="Google Shape;257;p42"/>
          <p:cNvPicPr preferRelativeResize="0"/>
          <p:nvPr/>
        </p:nvPicPr>
        <p:blipFill>
          <a:blip r:embed="rId4">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rot="5400000">
            <a:off x="5350050" y="1467544"/>
            <a:ext cx="4359000" cy="1971600"/>
          </a:xfrm>
          <a:prstGeom prst="rect">
            <a:avLst/>
          </a:prstGeom>
          <a:solidFill>
            <a:srgbClr val="F4F2D5">
              <a:alpha val="2458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Channel Your Inner Superhero.</a:t>
            </a:r>
            <a:endParaRPr/>
          </a:p>
        </p:txBody>
      </p:sp>
      <p:sp>
        <p:nvSpPr>
          <p:cNvPr id="263" name="Google Shape;263;p43"/>
          <p:cNvSpPr txBox="1">
            <a:spLocks noGrp="1"/>
          </p:cNvSpPr>
          <p:nvPr>
            <p:ph type="body" idx="1"/>
          </p:nvPr>
        </p:nvSpPr>
        <p:spPr>
          <a:xfrm>
            <a:off x="628650" y="273850"/>
            <a:ext cx="5760000" cy="4359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Mask Up.</a:t>
            </a:r>
            <a:endParaRPr b="1">
              <a:solidFill>
                <a:srgbClr val="256F4A"/>
              </a:solidFill>
            </a:endParaRPr>
          </a:p>
          <a:p>
            <a:pPr marL="457200" lvl="0" indent="-317500" algn="l" rtl="0">
              <a:spcBef>
                <a:spcPts val="800"/>
              </a:spcBef>
              <a:spcAft>
                <a:spcPts val="0"/>
              </a:spcAft>
              <a:buSzPts val="1400"/>
              <a:buChar char="•"/>
            </a:pPr>
            <a:r>
              <a:rPr lang="en" u="sng">
                <a:solidFill>
                  <a:schemeClr val="hlink"/>
                </a:solidFill>
                <a:hlinkClick r:id="rId3"/>
              </a:rPr>
              <a:t>Cloth face coverings</a:t>
            </a:r>
            <a:r>
              <a:rPr lang="en"/>
              <a:t> are </a:t>
            </a:r>
            <a:r>
              <a:rPr lang="en" u="sng">
                <a:solidFill>
                  <a:schemeClr val="hlink"/>
                </a:solidFill>
                <a:hlinkClick r:id="rId4"/>
              </a:rPr>
              <a:t>required in public</a:t>
            </a:r>
            <a:r>
              <a:rPr lang="en"/>
              <a:t> in North Carolina for most people </a:t>
            </a:r>
            <a:r>
              <a:rPr lang="en" b="1">
                <a:solidFill>
                  <a:srgbClr val="256F4A"/>
                </a:solidFill>
              </a:rPr>
              <a:t>aged 5 or older </a:t>
            </a:r>
            <a:r>
              <a:rPr lang="en">
                <a:solidFill>
                  <a:srgbClr val="888888"/>
                </a:solidFill>
              </a:rPr>
              <a:t>if it is not possible to maintain</a:t>
            </a:r>
            <a:r>
              <a:rPr lang="en">
                <a:solidFill>
                  <a:srgbClr val="256F4A"/>
                </a:solidFill>
              </a:rPr>
              <a:t> </a:t>
            </a:r>
            <a:r>
              <a:rPr lang="en" b="1">
                <a:solidFill>
                  <a:srgbClr val="256F4A"/>
                </a:solidFill>
              </a:rPr>
              <a:t>6 feet of social distancing</a:t>
            </a:r>
            <a:r>
              <a:rPr lang="en">
                <a:solidFill>
                  <a:srgbClr val="256F4A"/>
                </a:solidFill>
              </a:rPr>
              <a:t>.</a:t>
            </a:r>
            <a:endParaRPr>
              <a:solidFill>
                <a:srgbClr val="256F4A"/>
              </a:solidFill>
            </a:endParaRPr>
          </a:p>
          <a:p>
            <a:pPr marL="914400" lvl="1" indent="-298450" algn="l" rtl="0">
              <a:spcBef>
                <a:spcPts val="800"/>
              </a:spcBef>
              <a:spcAft>
                <a:spcPts val="0"/>
              </a:spcAft>
              <a:buClr>
                <a:srgbClr val="888888"/>
              </a:buClr>
              <a:buSzPts val="1100"/>
              <a:buChar char="•"/>
            </a:pPr>
            <a:r>
              <a:rPr lang="en">
                <a:solidFill>
                  <a:srgbClr val="888888"/>
                </a:solidFill>
              </a:rPr>
              <a:t>As of July 1, 2020, and at least through the fall 2020 semester,</a:t>
            </a:r>
            <a:r>
              <a:rPr lang="en" b="1">
                <a:solidFill>
                  <a:srgbClr val="256F4A"/>
                </a:solidFill>
              </a:rPr>
              <a:t> students, faculty, staff, and visitors </a:t>
            </a:r>
            <a:r>
              <a:rPr lang="en">
                <a:solidFill>
                  <a:srgbClr val="888888"/>
                </a:solidFill>
              </a:rPr>
              <a:t>are required to wear face coverings in </a:t>
            </a:r>
            <a:r>
              <a:rPr lang="en" b="1">
                <a:solidFill>
                  <a:srgbClr val="256F4A"/>
                </a:solidFill>
              </a:rPr>
              <a:t>all university programs (extended to off-campus programs)</a:t>
            </a:r>
            <a:r>
              <a:rPr lang="en">
                <a:solidFill>
                  <a:srgbClr val="888888"/>
                </a:solidFill>
              </a:rPr>
              <a:t>.</a:t>
            </a:r>
            <a:endParaRPr sz="1500">
              <a:solidFill>
                <a:srgbClr val="256F4A"/>
              </a:solidFill>
            </a:endParaRPr>
          </a:p>
          <a:p>
            <a:pPr marL="914400" lvl="1" indent="-317500" algn="l" rtl="0">
              <a:spcBef>
                <a:spcPts val="1000"/>
              </a:spcBef>
              <a:spcAft>
                <a:spcPts val="0"/>
              </a:spcAft>
              <a:buSzPts val="1400"/>
              <a:buChar char="•"/>
            </a:pPr>
            <a:r>
              <a:rPr lang="en" b="1">
                <a:solidFill>
                  <a:srgbClr val="256F4A"/>
                </a:solidFill>
              </a:rPr>
              <a:t>Extra masks</a:t>
            </a:r>
            <a:r>
              <a:rPr lang="en"/>
              <a:t> may be picked up from the University. </a:t>
            </a:r>
            <a:endParaRPr/>
          </a:p>
          <a:p>
            <a:pPr marL="914400" lvl="1" indent="-317500" algn="l" rtl="0">
              <a:spcBef>
                <a:spcPts val="1000"/>
              </a:spcBef>
              <a:spcAft>
                <a:spcPts val="1000"/>
              </a:spcAft>
              <a:buSzPts val="1400"/>
              <a:buChar char="•"/>
            </a:pPr>
            <a:r>
              <a:rPr lang="en"/>
              <a:t>Additional PPE, such as gloves, may be needed depending on the activity.</a:t>
            </a:r>
            <a:endParaRPr/>
          </a:p>
        </p:txBody>
      </p:sp>
      <p:pic>
        <p:nvPicPr>
          <p:cNvPr id="264" name="Google Shape;264;p43"/>
          <p:cNvPicPr preferRelativeResize="0"/>
          <p:nvPr/>
        </p:nvPicPr>
        <p:blipFill>
          <a:blip r:embed="rId5">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2D5">
            <a:alpha val="24580"/>
          </a:srgbClr>
        </a:solidFill>
        <a:effectLst/>
      </p:bgPr>
    </p:bg>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629841" y="273844"/>
            <a:ext cx="7886700" cy="994200"/>
          </a:xfrm>
          <a:prstGeom prst="rect">
            <a:avLst/>
          </a:prstGeom>
          <a:solidFill>
            <a:srgbClr val="FFFFFF"/>
          </a:solidFill>
        </p:spPr>
        <p:txBody>
          <a:bodyPr spcFirstLastPara="1" wrap="square" lIns="68575" tIns="34275" rIns="68575" bIns="34275" anchor="ctr" anchorCtr="0">
            <a:noAutofit/>
          </a:bodyPr>
          <a:lstStyle/>
          <a:p>
            <a:pPr marL="0" lvl="0" indent="0" algn="l" rtl="0">
              <a:spcBef>
                <a:spcPts val="0"/>
              </a:spcBef>
              <a:spcAft>
                <a:spcPts val="0"/>
              </a:spcAft>
              <a:buNone/>
            </a:pPr>
            <a:r>
              <a:rPr lang="en"/>
              <a:t>Your First Meeting: How to Help Youth</a:t>
            </a:r>
            <a:endParaRPr/>
          </a:p>
        </p:txBody>
      </p:sp>
      <p:sp>
        <p:nvSpPr>
          <p:cNvPr id="270" name="Google Shape;270;p44"/>
          <p:cNvSpPr txBox="1">
            <a:spLocks noGrp="1"/>
          </p:cNvSpPr>
          <p:nvPr>
            <p:ph type="body" idx="1"/>
          </p:nvPr>
        </p:nvSpPr>
        <p:spPr>
          <a:xfrm>
            <a:off x="629850" y="1390174"/>
            <a:ext cx="3868200" cy="488700"/>
          </a:xfrm>
          <a:prstGeom prst="rect">
            <a:avLst/>
          </a:prstGeom>
          <a:solidFill>
            <a:srgbClr val="FFFFFF"/>
          </a:solidFill>
        </p:spPr>
        <p:txBody>
          <a:bodyPr spcFirstLastPara="1" wrap="square" lIns="68575" tIns="34275" rIns="68575" bIns="34275" anchor="b" anchorCtr="0">
            <a:noAutofit/>
          </a:bodyPr>
          <a:lstStyle/>
          <a:p>
            <a:pPr marL="0" lvl="0" indent="0" algn="l" rtl="0">
              <a:spcBef>
                <a:spcPts val="800"/>
              </a:spcBef>
              <a:spcAft>
                <a:spcPts val="0"/>
              </a:spcAft>
              <a:buNone/>
            </a:pPr>
            <a:r>
              <a:rPr lang="en"/>
              <a:t>Teach the Routines</a:t>
            </a:r>
            <a:endParaRPr/>
          </a:p>
        </p:txBody>
      </p:sp>
      <p:sp>
        <p:nvSpPr>
          <p:cNvPr id="271" name="Google Shape;271;p44"/>
          <p:cNvSpPr txBox="1">
            <a:spLocks noGrp="1"/>
          </p:cNvSpPr>
          <p:nvPr>
            <p:ph type="body" idx="2"/>
          </p:nvPr>
        </p:nvSpPr>
        <p:spPr>
          <a:xfrm>
            <a:off x="629841" y="1878806"/>
            <a:ext cx="3868200" cy="2763300"/>
          </a:xfrm>
          <a:prstGeom prst="rect">
            <a:avLst/>
          </a:prstGeom>
          <a:solidFill>
            <a:srgbClr val="FFFFFF"/>
          </a:solidFill>
        </p:spPr>
        <p:txBody>
          <a:bodyPr spcFirstLastPara="1" wrap="square" lIns="68575" tIns="34275" rIns="68575" bIns="34275" anchor="t" anchorCtr="0">
            <a:noAutofit/>
          </a:bodyPr>
          <a:lstStyle/>
          <a:p>
            <a:pPr marL="457200" lvl="0" indent="-304800" algn="l" rtl="0">
              <a:spcBef>
                <a:spcPts val="800"/>
              </a:spcBef>
              <a:spcAft>
                <a:spcPts val="0"/>
              </a:spcAft>
              <a:buSzPts val="1200"/>
              <a:buChar char="•"/>
            </a:pPr>
            <a:r>
              <a:rPr lang="en" sz="1200" b="1">
                <a:solidFill>
                  <a:srgbClr val="256F4A"/>
                </a:solidFill>
              </a:rPr>
              <a:t>Register</a:t>
            </a:r>
            <a:r>
              <a:rPr lang="en" sz="1200"/>
              <a:t> for each meeting before it happens.</a:t>
            </a:r>
            <a:endParaRPr sz="1200"/>
          </a:p>
          <a:p>
            <a:pPr marL="457200" lvl="0" indent="-304800" algn="l" rtl="0">
              <a:spcBef>
                <a:spcPts val="1000"/>
              </a:spcBef>
              <a:spcAft>
                <a:spcPts val="0"/>
              </a:spcAft>
              <a:buSzPts val="1200"/>
              <a:buChar char="•"/>
            </a:pPr>
            <a:r>
              <a:rPr lang="en" sz="1200" b="1">
                <a:solidFill>
                  <a:srgbClr val="256F4A"/>
                </a:solidFill>
              </a:rPr>
              <a:t>Sign in</a:t>
            </a:r>
            <a:r>
              <a:rPr lang="en" sz="1200"/>
              <a:t> when you arrive.</a:t>
            </a:r>
            <a:endParaRPr sz="1200"/>
          </a:p>
          <a:p>
            <a:pPr marL="457200" lvl="0" indent="-304800" algn="l" rtl="0">
              <a:spcBef>
                <a:spcPts val="1000"/>
              </a:spcBef>
              <a:spcAft>
                <a:spcPts val="0"/>
              </a:spcAft>
              <a:buSzPts val="1200"/>
              <a:buChar char="•"/>
            </a:pPr>
            <a:r>
              <a:rPr lang="en" sz="1200"/>
              <a:t>Follow all posted </a:t>
            </a:r>
            <a:r>
              <a:rPr lang="en" sz="1200" b="1">
                <a:solidFill>
                  <a:srgbClr val="256F4A"/>
                </a:solidFill>
              </a:rPr>
              <a:t>signs</a:t>
            </a:r>
            <a:r>
              <a:rPr lang="en" sz="1200"/>
              <a:t>.</a:t>
            </a:r>
            <a:endParaRPr sz="1200"/>
          </a:p>
          <a:p>
            <a:pPr marL="457200" lvl="0" indent="-304800" algn="l" rtl="0">
              <a:spcBef>
                <a:spcPts val="1000"/>
              </a:spcBef>
              <a:spcAft>
                <a:spcPts val="0"/>
              </a:spcAft>
              <a:buSzPts val="1200"/>
              <a:buChar char="•"/>
            </a:pPr>
            <a:r>
              <a:rPr lang="en" sz="1200" b="1">
                <a:solidFill>
                  <a:srgbClr val="256F4A"/>
                </a:solidFill>
              </a:rPr>
              <a:t>Wash</a:t>
            </a:r>
            <a:r>
              <a:rPr lang="en" sz="1200"/>
              <a:t> your </a:t>
            </a:r>
            <a:r>
              <a:rPr lang="en" sz="1200" b="1">
                <a:solidFill>
                  <a:srgbClr val="256F4A"/>
                </a:solidFill>
              </a:rPr>
              <a:t>hands</a:t>
            </a:r>
            <a:r>
              <a:rPr lang="en" sz="1200"/>
              <a:t>.</a:t>
            </a:r>
            <a:endParaRPr sz="1200"/>
          </a:p>
          <a:p>
            <a:pPr marL="457200" lvl="0" indent="-304800" algn="l" rtl="0">
              <a:spcBef>
                <a:spcPts val="1000"/>
              </a:spcBef>
              <a:spcAft>
                <a:spcPts val="0"/>
              </a:spcAft>
              <a:buSzPts val="1200"/>
              <a:buChar char="•"/>
            </a:pPr>
            <a:r>
              <a:rPr lang="en" sz="1200" b="1">
                <a:solidFill>
                  <a:srgbClr val="256F4A"/>
                </a:solidFill>
              </a:rPr>
              <a:t>Wear</a:t>
            </a:r>
            <a:r>
              <a:rPr lang="en" sz="1200"/>
              <a:t> a </a:t>
            </a:r>
            <a:r>
              <a:rPr lang="en" sz="1200" b="1">
                <a:solidFill>
                  <a:srgbClr val="256F4A"/>
                </a:solidFill>
              </a:rPr>
              <a:t>mask</a:t>
            </a:r>
            <a:r>
              <a:rPr lang="en" sz="1200"/>
              <a:t>.</a:t>
            </a:r>
            <a:endParaRPr sz="1200"/>
          </a:p>
          <a:p>
            <a:pPr marL="457200" lvl="0" indent="-304800" algn="l" rtl="0">
              <a:spcBef>
                <a:spcPts val="1000"/>
              </a:spcBef>
              <a:spcAft>
                <a:spcPts val="0"/>
              </a:spcAft>
              <a:buSzPts val="1200"/>
              <a:buChar char="•"/>
            </a:pPr>
            <a:r>
              <a:rPr lang="en" sz="1200"/>
              <a:t>Stay at least </a:t>
            </a:r>
            <a:r>
              <a:rPr lang="en" sz="1200" b="1">
                <a:solidFill>
                  <a:srgbClr val="256F4A"/>
                </a:solidFill>
              </a:rPr>
              <a:t>6 feet</a:t>
            </a:r>
            <a:r>
              <a:rPr lang="en" sz="1200"/>
              <a:t> away from others.</a:t>
            </a:r>
            <a:endParaRPr sz="1200"/>
          </a:p>
          <a:p>
            <a:pPr marL="457200" lvl="0" indent="-304800" algn="l" rtl="0">
              <a:spcBef>
                <a:spcPts val="1000"/>
              </a:spcBef>
              <a:spcAft>
                <a:spcPts val="0"/>
              </a:spcAft>
              <a:buSzPts val="1200"/>
              <a:buChar char="•"/>
            </a:pPr>
            <a:r>
              <a:rPr lang="en" sz="1200" b="1">
                <a:solidFill>
                  <a:srgbClr val="256F4A"/>
                </a:solidFill>
              </a:rPr>
              <a:t>Stay home</a:t>
            </a:r>
            <a:r>
              <a:rPr lang="en" sz="1200"/>
              <a:t> if you do not feel well OR if someone in your household is not feeling well.</a:t>
            </a:r>
            <a:endParaRPr sz="1200"/>
          </a:p>
          <a:p>
            <a:pPr marL="457200" lvl="0" indent="-304800" algn="l" rtl="0">
              <a:spcBef>
                <a:spcPts val="1000"/>
              </a:spcBef>
              <a:spcAft>
                <a:spcPts val="0"/>
              </a:spcAft>
              <a:buSzPts val="1200"/>
              <a:buChar char="•"/>
            </a:pPr>
            <a:r>
              <a:rPr lang="en" sz="1200"/>
              <a:t>Keep </a:t>
            </a:r>
            <a:r>
              <a:rPr lang="en" sz="1200" b="1">
                <a:solidFill>
                  <a:srgbClr val="256F4A"/>
                </a:solidFill>
              </a:rPr>
              <a:t>away</a:t>
            </a:r>
            <a:r>
              <a:rPr lang="en" sz="1200"/>
              <a:t> from crowds.</a:t>
            </a:r>
            <a:endParaRPr sz="1200"/>
          </a:p>
          <a:p>
            <a:pPr marL="0" lvl="0" indent="0" algn="l" rtl="0">
              <a:spcBef>
                <a:spcPts val="1000"/>
              </a:spcBef>
              <a:spcAft>
                <a:spcPts val="0"/>
              </a:spcAft>
              <a:buNone/>
            </a:pPr>
            <a:endParaRPr sz="1300"/>
          </a:p>
        </p:txBody>
      </p:sp>
      <p:sp>
        <p:nvSpPr>
          <p:cNvPr id="272" name="Google Shape;272;p44"/>
          <p:cNvSpPr txBox="1">
            <a:spLocks noGrp="1"/>
          </p:cNvSpPr>
          <p:nvPr>
            <p:ph type="body" idx="3"/>
          </p:nvPr>
        </p:nvSpPr>
        <p:spPr>
          <a:xfrm>
            <a:off x="4629150" y="1390149"/>
            <a:ext cx="3887400" cy="488700"/>
          </a:xfrm>
          <a:prstGeom prst="rect">
            <a:avLst/>
          </a:prstGeom>
          <a:solidFill>
            <a:srgbClr val="FFFFFF"/>
          </a:solidFill>
        </p:spPr>
        <p:txBody>
          <a:bodyPr spcFirstLastPara="1" wrap="square" lIns="68575" tIns="34275" rIns="68575" bIns="34275" anchor="b" anchorCtr="0">
            <a:noAutofit/>
          </a:bodyPr>
          <a:lstStyle/>
          <a:p>
            <a:pPr marL="0" lvl="0" indent="0" algn="l" rtl="0">
              <a:spcBef>
                <a:spcPts val="800"/>
              </a:spcBef>
              <a:spcAft>
                <a:spcPts val="0"/>
              </a:spcAft>
              <a:buNone/>
            </a:pPr>
            <a:r>
              <a:rPr lang="en"/>
              <a:t>Let Youth Process Why</a:t>
            </a:r>
            <a:endParaRPr/>
          </a:p>
        </p:txBody>
      </p:sp>
      <p:sp>
        <p:nvSpPr>
          <p:cNvPr id="273" name="Google Shape;273;p44"/>
          <p:cNvSpPr txBox="1">
            <a:spLocks noGrp="1"/>
          </p:cNvSpPr>
          <p:nvPr>
            <p:ph type="body" idx="4"/>
          </p:nvPr>
        </p:nvSpPr>
        <p:spPr>
          <a:xfrm>
            <a:off x="4629150" y="1878806"/>
            <a:ext cx="3887400" cy="2763300"/>
          </a:xfrm>
          <a:prstGeom prst="rect">
            <a:avLst/>
          </a:prstGeom>
          <a:solidFill>
            <a:srgbClr val="FFFFFF"/>
          </a:solidFill>
        </p:spPr>
        <p:txBody>
          <a:bodyPr spcFirstLastPara="1" wrap="square" lIns="68575" tIns="34275" rIns="68575" bIns="34275" anchor="t" anchorCtr="0">
            <a:noAutofit/>
          </a:bodyPr>
          <a:lstStyle/>
          <a:p>
            <a:pPr marL="0" lvl="0" indent="0" algn="l" rtl="0">
              <a:spcBef>
                <a:spcPts val="800"/>
              </a:spcBef>
              <a:spcAft>
                <a:spcPts val="0"/>
              </a:spcAft>
              <a:buNone/>
            </a:pPr>
            <a:r>
              <a:rPr lang="en" sz="1900">
                <a:solidFill>
                  <a:srgbClr val="8996A0"/>
                </a:solidFill>
              </a:rPr>
              <a:t>Match the life skills to the new routines.</a:t>
            </a:r>
            <a:endParaRPr sz="1900">
              <a:solidFill>
                <a:srgbClr val="8996A0"/>
              </a:solidFill>
            </a:endParaRPr>
          </a:p>
          <a:p>
            <a:pPr marL="457200" lvl="0" indent="-349250" algn="l" rtl="0">
              <a:spcBef>
                <a:spcPts val="800"/>
              </a:spcBef>
              <a:spcAft>
                <a:spcPts val="0"/>
              </a:spcAft>
              <a:buClr>
                <a:srgbClr val="8996A0"/>
              </a:buClr>
              <a:buSzPts val="1900"/>
              <a:buChar char="•"/>
            </a:pPr>
            <a:r>
              <a:rPr lang="en" sz="1900">
                <a:solidFill>
                  <a:srgbClr val="8996A0"/>
                </a:solidFill>
              </a:rPr>
              <a:t>There may be more than one life skill for any given routine.</a:t>
            </a:r>
            <a:endParaRPr sz="1900">
              <a:solidFill>
                <a:srgbClr val="8996A0"/>
              </a:solidFill>
            </a:endParaRPr>
          </a:p>
          <a:p>
            <a:pPr marL="457200" lvl="0" indent="-349250" algn="l" rtl="0">
              <a:spcBef>
                <a:spcPts val="1000"/>
              </a:spcBef>
              <a:spcAft>
                <a:spcPts val="0"/>
              </a:spcAft>
              <a:buClr>
                <a:srgbClr val="8996A0"/>
              </a:buClr>
              <a:buSzPts val="1900"/>
              <a:buChar char="•"/>
            </a:pPr>
            <a:r>
              <a:rPr lang="en" sz="1900">
                <a:solidFill>
                  <a:srgbClr val="8996A0"/>
                </a:solidFill>
              </a:rPr>
              <a:t>There is not a right or wrong answer for this task.</a:t>
            </a:r>
            <a:endParaRPr sz="1900">
              <a:solidFill>
                <a:srgbClr val="8996A0"/>
              </a:solidFill>
            </a:endParaRPr>
          </a:p>
          <a:p>
            <a:pPr marL="0" lvl="0" indent="0" algn="l" rtl="0">
              <a:spcBef>
                <a:spcPts val="800"/>
              </a:spcBef>
              <a:spcAft>
                <a:spcPts val="0"/>
              </a:spcAft>
              <a:buNone/>
            </a:pPr>
            <a:r>
              <a:rPr lang="en" sz="1900">
                <a:solidFill>
                  <a:srgbClr val="8996A0"/>
                </a:solidFill>
              </a:rPr>
              <a:t>Be ready to explain your thinking.</a:t>
            </a:r>
            <a:endParaRPr sz="1600"/>
          </a:p>
        </p:txBody>
      </p:sp>
      <p:pic>
        <p:nvPicPr>
          <p:cNvPr id="274" name="Google Shape;274;p44"/>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900"/>
              <a:t>Guiding Questions</a:t>
            </a:r>
            <a:endParaRPr sz="3900"/>
          </a:p>
        </p:txBody>
      </p:sp>
      <p:sp>
        <p:nvSpPr>
          <p:cNvPr id="142" name="Google Shape;142;p2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60000"/>
              </a:lnSpc>
              <a:spcBef>
                <a:spcPts val="0"/>
              </a:spcBef>
              <a:spcAft>
                <a:spcPts val="0"/>
              </a:spcAft>
              <a:buClr>
                <a:schemeClr val="dk1"/>
              </a:buClr>
              <a:buSzPts val="1100"/>
              <a:buFont typeface="Arial"/>
              <a:buNone/>
            </a:pPr>
            <a:r>
              <a:rPr lang="en"/>
              <a:t>What influences the return to face to face programming?</a:t>
            </a:r>
            <a:endParaRPr/>
          </a:p>
          <a:p>
            <a:pPr marL="0" lvl="0" indent="0" algn="l" rtl="0">
              <a:lnSpc>
                <a:spcPct val="160000"/>
              </a:lnSpc>
              <a:spcBef>
                <a:spcPts val="1200"/>
              </a:spcBef>
              <a:spcAft>
                <a:spcPts val="0"/>
              </a:spcAft>
              <a:buClr>
                <a:schemeClr val="dk1"/>
              </a:buClr>
              <a:buSzPts val="1100"/>
              <a:buFont typeface="Arial"/>
              <a:buNone/>
            </a:pPr>
            <a:r>
              <a:rPr lang="en"/>
              <a:t>What are the social implications?</a:t>
            </a:r>
            <a:endParaRPr/>
          </a:p>
          <a:p>
            <a:pPr marL="0" lvl="0" indent="0" algn="l" rtl="0">
              <a:lnSpc>
                <a:spcPct val="160000"/>
              </a:lnSpc>
              <a:spcBef>
                <a:spcPts val="1200"/>
              </a:spcBef>
              <a:spcAft>
                <a:spcPts val="0"/>
              </a:spcAft>
              <a:buClr>
                <a:schemeClr val="dk1"/>
              </a:buClr>
              <a:buSzPts val="1100"/>
              <a:buFont typeface="Arial"/>
              <a:buNone/>
            </a:pPr>
            <a:r>
              <a:rPr lang="en"/>
              <a:t>What will we need to do?</a:t>
            </a:r>
            <a:endParaRPr/>
          </a:p>
          <a:p>
            <a:pPr marL="0" lvl="0" indent="0" algn="l" rtl="0">
              <a:lnSpc>
                <a:spcPct val="160000"/>
              </a:lnSpc>
              <a:spcBef>
                <a:spcPts val="1200"/>
              </a:spcBef>
              <a:spcAft>
                <a:spcPts val="0"/>
              </a:spcAft>
              <a:buClr>
                <a:schemeClr val="dk1"/>
              </a:buClr>
              <a:buSzPts val="1100"/>
              <a:buFont typeface="Arial"/>
              <a:buNone/>
            </a:pPr>
            <a:r>
              <a:rPr lang="en"/>
              <a:t>What is the end goal?</a:t>
            </a:r>
            <a:endParaRPr/>
          </a:p>
          <a:p>
            <a:pPr marL="0" lvl="0" indent="0" algn="l" rtl="0">
              <a:lnSpc>
                <a:spcPct val="160000"/>
              </a:lnSpc>
              <a:spcBef>
                <a:spcPts val="1200"/>
              </a:spcBef>
              <a:spcAft>
                <a:spcPts val="1200"/>
              </a:spcAft>
              <a:buClr>
                <a:schemeClr val="dk1"/>
              </a:buClr>
              <a:buSzPts val="1100"/>
              <a:buFont typeface="Arial"/>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0E0"/>
        </a:solidFill>
        <a:effectLst/>
      </p:bgPr>
    </p:bg>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rot="5400000">
            <a:off x="5350050" y="1467544"/>
            <a:ext cx="4359000" cy="1971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b="0">
                <a:solidFill>
                  <a:srgbClr val="FF0000"/>
                </a:solidFill>
              </a:rPr>
              <a:t>If Someone Feels Ill DURING the Meeting</a:t>
            </a:r>
            <a:endParaRPr b="0">
              <a:solidFill>
                <a:srgbClr val="FF0000"/>
              </a:solidFill>
            </a:endParaRPr>
          </a:p>
        </p:txBody>
      </p:sp>
      <p:sp>
        <p:nvSpPr>
          <p:cNvPr id="280" name="Google Shape;280;p45"/>
          <p:cNvSpPr txBox="1">
            <a:spLocks noGrp="1"/>
          </p:cNvSpPr>
          <p:nvPr>
            <p:ph type="body" idx="1"/>
          </p:nvPr>
        </p:nvSpPr>
        <p:spPr>
          <a:xfrm>
            <a:off x="628650" y="273850"/>
            <a:ext cx="5760000" cy="43590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If a participant exhibits COVID-19 symptoms:</a:t>
            </a:r>
            <a:endParaRPr b="1">
              <a:solidFill>
                <a:srgbClr val="256F4A"/>
              </a:solidFill>
            </a:endParaRPr>
          </a:p>
          <a:p>
            <a:pPr marL="457200" lvl="0" indent="-317500" algn="l" rtl="0">
              <a:spcBef>
                <a:spcPts val="800"/>
              </a:spcBef>
              <a:spcAft>
                <a:spcPts val="0"/>
              </a:spcAft>
              <a:buSzPts val="1400"/>
              <a:buChar char="•"/>
            </a:pPr>
            <a:r>
              <a:rPr lang="en" b="1">
                <a:solidFill>
                  <a:srgbClr val="FF0000"/>
                </a:solidFill>
              </a:rPr>
              <a:t>Quarantine</a:t>
            </a:r>
            <a:r>
              <a:rPr lang="en"/>
              <a:t> the participant away from others.</a:t>
            </a:r>
            <a:endParaRPr/>
          </a:p>
          <a:p>
            <a:pPr marL="457200" lvl="0" indent="-317500" algn="l" rtl="0">
              <a:spcBef>
                <a:spcPts val="800"/>
              </a:spcBef>
              <a:spcAft>
                <a:spcPts val="0"/>
              </a:spcAft>
              <a:buSzPts val="1400"/>
              <a:buChar char="•"/>
            </a:pPr>
            <a:r>
              <a:rPr lang="en" b="1">
                <a:solidFill>
                  <a:srgbClr val="FF0000"/>
                </a:solidFill>
              </a:rPr>
              <a:t>Contact</a:t>
            </a:r>
            <a:r>
              <a:rPr lang="en" b="1"/>
              <a:t> </a:t>
            </a:r>
            <a:r>
              <a:rPr lang="en"/>
              <a:t>the guardian to pick up the participant.</a:t>
            </a:r>
            <a:endParaRPr/>
          </a:p>
          <a:p>
            <a:pPr marL="457200" lvl="0" indent="-317500" algn="l" rtl="0">
              <a:spcBef>
                <a:spcPts val="800"/>
              </a:spcBef>
              <a:spcAft>
                <a:spcPts val="0"/>
              </a:spcAft>
              <a:buSzPts val="1400"/>
              <a:buChar char="•"/>
            </a:pPr>
            <a:r>
              <a:rPr lang="en"/>
              <a:t>Immediately </a:t>
            </a:r>
            <a:r>
              <a:rPr lang="en" b="1">
                <a:solidFill>
                  <a:srgbClr val="FF0000"/>
                </a:solidFill>
              </a:rPr>
              <a:t>clean and disinfect</a:t>
            </a:r>
            <a:r>
              <a:rPr lang="en"/>
              <a:t> the area.</a:t>
            </a:r>
            <a:endParaRPr/>
          </a:p>
          <a:p>
            <a:pPr marL="457200" lvl="0" indent="-317500" algn="l" rtl="0">
              <a:spcBef>
                <a:spcPts val="800"/>
              </a:spcBef>
              <a:spcAft>
                <a:spcPts val="0"/>
              </a:spcAft>
              <a:buSzPts val="1400"/>
              <a:buChar char="•"/>
            </a:pPr>
            <a:r>
              <a:rPr lang="en" b="1">
                <a:solidFill>
                  <a:srgbClr val="FF0000"/>
                </a:solidFill>
              </a:rPr>
              <a:t>Contact</a:t>
            </a:r>
            <a:r>
              <a:rPr lang="en">
                <a:solidFill>
                  <a:srgbClr val="FF0000"/>
                </a:solidFill>
              </a:rPr>
              <a:t> </a:t>
            </a:r>
            <a:r>
              <a:rPr lang="en"/>
              <a:t>the CED.</a:t>
            </a:r>
            <a:endParaRPr/>
          </a:p>
          <a:p>
            <a:pPr marL="457200" lvl="0" indent="0" algn="l" rtl="0">
              <a:spcBef>
                <a:spcPts val="800"/>
              </a:spcBef>
              <a:spcAft>
                <a:spcPts val="0"/>
              </a:spcAft>
              <a:buNone/>
            </a:pPr>
            <a:endParaRPr/>
          </a:p>
        </p:txBody>
      </p:sp>
      <p:pic>
        <p:nvPicPr>
          <p:cNvPr id="281" name="Google Shape;281;p45"/>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FFF">
            <a:alpha val="17320"/>
          </a:srgbClr>
        </a:solidFill>
        <a:effectLst/>
      </p:bgPr>
    </p:bg>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rot="5400000">
            <a:off x="5350050" y="1467544"/>
            <a:ext cx="4359000" cy="1971600"/>
          </a:xfrm>
          <a:prstGeom prst="rect">
            <a:avLst/>
          </a:prstGeom>
          <a:solidFill>
            <a:srgbClr val="EBFFFF">
              <a:alpha val="1732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After the Meeting</a:t>
            </a:r>
            <a:endParaRPr/>
          </a:p>
        </p:txBody>
      </p:sp>
      <p:sp>
        <p:nvSpPr>
          <p:cNvPr id="287" name="Google Shape;287;p46"/>
          <p:cNvSpPr txBox="1">
            <a:spLocks noGrp="1"/>
          </p:cNvSpPr>
          <p:nvPr>
            <p:ph type="body" idx="1"/>
          </p:nvPr>
        </p:nvSpPr>
        <p:spPr>
          <a:xfrm>
            <a:off x="628650" y="273850"/>
            <a:ext cx="5760000" cy="4359000"/>
          </a:xfrm>
          <a:prstGeom prst="rect">
            <a:avLst/>
          </a:prstGeom>
          <a:ln w="9525"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457200" lvl="0" indent="-381000" algn="l" rtl="0">
              <a:spcBef>
                <a:spcPts val="800"/>
              </a:spcBef>
              <a:spcAft>
                <a:spcPts val="0"/>
              </a:spcAft>
              <a:buClr>
                <a:srgbClr val="256F4A"/>
              </a:buClr>
              <a:buSzPts val="2400"/>
              <a:buChar char="❏"/>
            </a:pPr>
            <a:r>
              <a:rPr lang="en" sz="2400" b="1">
                <a:solidFill>
                  <a:srgbClr val="256F4A"/>
                </a:solidFill>
              </a:rPr>
              <a:t>Disinfect all surfaces </a:t>
            </a:r>
            <a:r>
              <a:rPr lang="en" sz="2400">
                <a:solidFill>
                  <a:srgbClr val="256F4A"/>
                </a:solidFill>
              </a:rPr>
              <a:t>according to the</a:t>
            </a:r>
            <a:r>
              <a:rPr lang="en" sz="2400" b="1">
                <a:solidFill>
                  <a:srgbClr val="256F4A"/>
                </a:solidFill>
              </a:rPr>
              <a:t> </a:t>
            </a:r>
            <a:r>
              <a:rPr lang="en" sz="2400" b="1" u="sng">
                <a:solidFill>
                  <a:schemeClr val="hlink"/>
                </a:solidFill>
                <a:hlinkClick r:id="rId3"/>
              </a:rPr>
              <a:t>CDC guidelines</a:t>
            </a:r>
            <a:r>
              <a:rPr lang="en" sz="2400" b="1">
                <a:solidFill>
                  <a:srgbClr val="256F4A"/>
                </a:solidFill>
              </a:rPr>
              <a:t> before </a:t>
            </a:r>
            <a:r>
              <a:rPr lang="en" sz="2400">
                <a:solidFill>
                  <a:srgbClr val="256F4A"/>
                </a:solidFill>
              </a:rPr>
              <a:t>using the space again</a:t>
            </a:r>
            <a:r>
              <a:rPr lang="en" sz="2400" b="1">
                <a:solidFill>
                  <a:srgbClr val="256F4A"/>
                </a:solidFill>
              </a:rPr>
              <a:t>.</a:t>
            </a:r>
            <a:endParaRPr sz="2400" b="1">
              <a:solidFill>
                <a:srgbClr val="256F4A"/>
              </a:solidFill>
            </a:endParaRPr>
          </a:p>
          <a:p>
            <a:pPr marL="457200" lvl="0" indent="-381000" algn="l" rtl="0">
              <a:spcBef>
                <a:spcPts val="1000"/>
              </a:spcBef>
              <a:spcAft>
                <a:spcPts val="0"/>
              </a:spcAft>
              <a:buClr>
                <a:srgbClr val="256F4A"/>
              </a:buClr>
              <a:buSzPts val="2400"/>
              <a:buChar char="❏"/>
            </a:pPr>
            <a:r>
              <a:rPr lang="en" sz="2400" b="1">
                <a:solidFill>
                  <a:srgbClr val="256F4A"/>
                </a:solidFill>
              </a:rPr>
              <a:t>Complete </a:t>
            </a:r>
            <a:r>
              <a:rPr lang="en" sz="2400">
                <a:solidFill>
                  <a:srgbClr val="256F4A"/>
                </a:solidFill>
              </a:rPr>
              <a:t>any </a:t>
            </a:r>
            <a:r>
              <a:rPr lang="en" sz="2400" b="1">
                <a:solidFill>
                  <a:srgbClr val="256F4A"/>
                </a:solidFill>
              </a:rPr>
              <a:t>additional procedures </a:t>
            </a:r>
            <a:r>
              <a:rPr lang="en" sz="2400">
                <a:solidFill>
                  <a:srgbClr val="256F4A"/>
                </a:solidFill>
              </a:rPr>
              <a:t>as recommended by your local health department.</a:t>
            </a:r>
            <a:endParaRPr sz="2400">
              <a:solidFill>
                <a:srgbClr val="256F4A"/>
              </a:solidFill>
            </a:endParaRPr>
          </a:p>
          <a:p>
            <a:pPr marL="914400" lvl="1" indent="-381000" algn="l" rtl="0">
              <a:spcBef>
                <a:spcPts val="1000"/>
              </a:spcBef>
              <a:spcAft>
                <a:spcPts val="0"/>
              </a:spcAft>
              <a:buClr>
                <a:srgbClr val="256F4A"/>
              </a:buClr>
              <a:buSzPts val="2400"/>
              <a:buChar char="❏"/>
            </a:pPr>
            <a:r>
              <a:rPr lang="en" b="1">
                <a:solidFill>
                  <a:srgbClr val="256F4A"/>
                </a:solidFill>
              </a:rPr>
              <a:t>You might want to keep a notebook:</a:t>
            </a:r>
            <a:endParaRPr/>
          </a:p>
          <a:p>
            <a:pPr marL="457200" lvl="0" indent="0" algn="l" rtl="0">
              <a:spcBef>
                <a:spcPts val="800"/>
              </a:spcBef>
              <a:spcAft>
                <a:spcPts val="0"/>
              </a:spcAft>
              <a:buNone/>
            </a:pPr>
            <a:r>
              <a:rPr lang="en"/>
              <a:t>Briefly jot down notes about the meeting in case they are needed later on.</a:t>
            </a:r>
            <a:endParaRPr sz="2400" b="1">
              <a:solidFill>
                <a:srgbClr val="256F4A"/>
              </a:solidFill>
            </a:endParaRPr>
          </a:p>
        </p:txBody>
      </p:sp>
      <p:pic>
        <p:nvPicPr>
          <p:cNvPr id="288" name="Google Shape;288;p46"/>
          <p:cNvPicPr preferRelativeResize="0"/>
          <p:nvPr/>
        </p:nvPicPr>
        <p:blipFill>
          <a:blip r:embed="rId4">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0E0"/>
        </a:solidFill>
        <a:effectLst/>
      </p:bgPr>
    </p:bg>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rot="5400000">
            <a:off x="5350050" y="1467544"/>
            <a:ext cx="4359000" cy="1971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b="0">
                <a:solidFill>
                  <a:srgbClr val="FF0000"/>
                </a:solidFill>
              </a:rPr>
              <a:t>If Someone Tests Positive AFTER the Meeting</a:t>
            </a:r>
            <a:endParaRPr b="0">
              <a:solidFill>
                <a:srgbClr val="FF0000"/>
              </a:solidFill>
            </a:endParaRPr>
          </a:p>
        </p:txBody>
      </p:sp>
      <p:sp>
        <p:nvSpPr>
          <p:cNvPr id="294" name="Google Shape;294;p47"/>
          <p:cNvSpPr txBox="1">
            <a:spLocks noGrp="1"/>
          </p:cNvSpPr>
          <p:nvPr>
            <p:ph type="body" idx="1"/>
          </p:nvPr>
        </p:nvSpPr>
        <p:spPr>
          <a:xfrm>
            <a:off x="628650" y="273850"/>
            <a:ext cx="5760000" cy="43590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If a guardian or the health department notifies you of a </a:t>
            </a:r>
            <a:r>
              <a:rPr lang="en" b="1">
                <a:solidFill>
                  <a:schemeClr val="accent5"/>
                </a:solidFill>
              </a:rPr>
              <a:t>positive case </a:t>
            </a:r>
            <a:r>
              <a:rPr lang="en" b="1">
                <a:solidFill>
                  <a:srgbClr val="256F4A"/>
                </a:solidFill>
              </a:rPr>
              <a:t>of a program participant:</a:t>
            </a:r>
            <a:endParaRPr b="1">
              <a:solidFill>
                <a:srgbClr val="256F4A"/>
              </a:solidFill>
            </a:endParaRPr>
          </a:p>
          <a:p>
            <a:pPr marL="457200" lvl="0" indent="-317500" algn="l" rtl="0">
              <a:spcBef>
                <a:spcPts val="800"/>
              </a:spcBef>
              <a:spcAft>
                <a:spcPts val="0"/>
              </a:spcAft>
              <a:buSzPts val="1400"/>
              <a:buChar char="•"/>
            </a:pPr>
            <a:r>
              <a:rPr lang="en" b="1">
                <a:solidFill>
                  <a:srgbClr val="FF0000"/>
                </a:solidFill>
              </a:rPr>
              <a:t>STOP programming </a:t>
            </a:r>
            <a:r>
              <a:rPr lang="en">
                <a:solidFill>
                  <a:srgbClr val="888888"/>
                </a:solidFill>
              </a:rPr>
              <a:t>until CDC guidelines have been met.</a:t>
            </a:r>
            <a:endParaRPr>
              <a:solidFill>
                <a:srgbClr val="888888"/>
              </a:solidFill>
            </a:endParaRPr>
          </a:p>
          <a:p>
            <a:pPr marL="457200" lvl="0" indent="-317500" algn="l" rtl="0">
              <a:spcBef>
                <a:spcPts val="800"/>
              </a:spcBef>
              <a:spcAft>
                <a:spcPts val="0"/>
              </a:spcAft>
              <a:buSzPts val="1400"/>
              <a:buChar char="•"/>
            </a:pPr>
            <a:r>
              <a:rPr lang="en" b="1">
                <a:solidFill>
                  <a:srgbClr val="FF0000"/>
                </a:solidFill>
              </a:rPr>
              <a:t>Inform</a:t>
            </a:r>
            <a:r>
              <a:rPr lang="en"/>
              <a:t> your CED and State 4-H Leader.</a:t>
            </a:r>
            <a:endParaRPr/>
          </a:p>
          <a:p>
            <a:pPr marL="457200" lvl="0" indent="-317500" algn="l" rtl="0">
              <a:spcBef>
                <a:spcPts val="800"/>
              </a:spcBef>
              <a:spcAft>
                <a:spcPts val="0"/>
              </a:spcAft>
              <a:buSzPts val="1400"/>
              <a:buChar char="•"/>
            </a:pPr>
            <a:r>
              <a:rPr lang="en" b="1">
                <a:solidFill>
                  <a:srgbClr val="FF0000"/>
                </a:solidFill>
              </a:rPr>
              <a:t>Provide </a:t>
            </a:r>
            <a:r>
              <a:rPr lang="en"/>
              <a:t>the program roster to the local health department if requested.</a:t>
            </a:r>
            <a:endParaRPr/>
          </a:p>
          <a:p>
            <a:pPr marL="457200" lvl="0" indent="-298450" algn="l" rtl="0">
              <a:spcBef>
                <a:spcPts val="800"/>
              </a:spcBef>
              <a:spcAft>
                <a:spcPts val="0"/>
              </a:spcAft>
              <a:buClr>
                <a:srgbClr val="8996A0"/>
              </a:buClr>
              <a:buSzPts val="1100"/>
              <a:buChar char="•"/>
            </a:pPr>
            <a:r>
              <a:rPr lang="en">
                <a:solidFill>
                  <a:srgbClr val="8996A0"/>
                </a:solidFill>
              </a:rPr>
              <a:t>Refer any outside </a:t>
            </a:r>
            <a:r>
              <a:rPr lang="en" b="1">
                <a:solidFill>
                  <a:srgbClr val="FF0000"/>
                </a:solidFill>
              </a:rPr>
              <a:t>inquiries</a:t>
            </a:r>
            <a:r>
              <a:rPr lang="en">
                <a:solidFill>
                  <a:srgbClr val="8996A0"/>
                </a:solidFill>
              </a:rPr>
              <a:t> to the local </a:t>
            </a:r>
            <a:r>
              <a:rPr lang="en" b="1">
                <a:solidFill>
                  <a:srgbClr val="FF0000"/>
                </a:solidFill>
              </a:rPr>
              <a:t>health department</a:t>
            </a:r>
            <a:r>
              <a:rPr lang="en">
                <a:solidFill>
                  <a:srgbClr val="8996A0"/>
                </a:solidFill>
              </a:rPr>
              <a:t>.</a:t>
            </a:r>
            <a:endParaRPr>
              <a:solidFill>
                <a:srgbClr val="8996A0"/>
              </a:solidFill>
            </a:endParaRPr>
          </a:p>
          <a:p>
            <a:pPr marL="457200" lvl="0" indent="-317500" algn="l" rtl="0">
              <a:spcBef>
                <a:spcPts val="1000"/>
              </a:spcBef>
              <a:spcAft>
                <a:spcPts val="0"/>
              </a:spcAft>
              <a:buClr>
                <a:srgbClr val="8996A0"/>
              </a:buClr>
              <a:buSzPts val="1400"/>
              <a:buChar char="•"/>
            </a:pPr>
            <a:r>
              <a:rPr lang="en">
                <a:solidFill>
                  <a:srgbClr val="8996A0"/>
                </a:solidFill>
              </a:rPr>
              <a:t>Follow appropriate </a:t>
            </a:r>
            <a:r>
              <a:rPr lang="en" b="1">
                <a:solidFill>
                  <a:srgbClr val="FF0000"/>
                </a:solidFill>
              </a:rPr>
              <a:t>cleaning </a:t>
            </a:r>
            <a:r>
              <a:rPr lang="en">
                <a:solidFill>
                  <a:srgbClr val="8996A0"/>
                </a:solidFill>
              </a:rPr>
              <a:t>guidelines.</a:t>
            </a:r>
            <a:endParaRPr>
              <a:solidFill>
                <a:srgbClr val="8996A0"/>
              </a:solidFill>
            </a:endParaRPr>
          </a:p>
          <a:p>
            <a:pPr marL="457200" lvl="0" indent="0" algn="l" rtl="0">
              <a:spcBef>
                <a:spcPts val="1000"/>
              </a:spcBef>
              <a:spcAft>
                <a:spcPts val="0"/>
              </a:spcAft>
              <a:buNone/>
            </a:pPr>
            <a:endParaRPr/>
          </a:p>
        </p:txBody>
      </p:sp>
      <p:pic>
        <p:nvPicPr>
          <p:cNvPr id="295" name="Google Shape;295;p47"/>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0E0"/>
        </a:solidFill>
        <a:effectLst/>
      </p:bgPr>
    </p:bg>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rot="5400000">
            <a:off x="5350050" y="1467544"/>
            <a:ext cx="4359000" cy="1971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b="0">
                <a:solidFill>
                  <a:srgbClr val="FF0000"/>
                </a:solidFill>
              </a:rPr>
              <a:t>Cleaning Guidelines If Someone Tests Positive AFTER the Meeting</a:t>
            </a:r>
            <a:endParaRPr b="0">
              <a:solidFill>
                <a:srgbClr val="FF0000"/>
              </a:solidFill>
            </a:endParaRPr>
          </a:p>
        </p:txBody>
      </p:sp>
      <p:sp>
        <p:nvSpPr>
          <p:cNvPr id="301" name="Google Shape;301;p48"/>
          <p:cNvSpPr txBox="1">
            <a:spLocks noGrp="1"/>
          </p:cNvSpPr>
          <p:nvPr>
            <p:ph type="body" idx="1"/>
          </p:nvPr>
        </p:nvSpPr>
        <p:spPr>
          <a:xfrm>
            <a:off x="628650" y="273850"/>
            <a:ext cx="5760000" cy="43590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If you are notified within 7 days of the meeting:</a:t>
            </a:r>
            <a:endParaRPr b="1">
              <a:solidFill>
                <a:srgbClr val="256F4A"/>
              </a:solidFill>
            </a:endParaRPr>
          </a:p>
          <a:p>
            <a:pPr marL="457200" lvl="0" indent="-317500" algn="l" rtl="0">
              <a:spcBef>
                <a:spcPts val="800"/>
              </a:spcBef>
              <a:spcAft>
                <a:spcPts val="0"/>
              </a:spcAft>
              <a:buSzPts val="1400"/>
              <a:buChar char="•"/>
            </a:pPr>
            <a:r>
              <a:rPr lang="en">
                <a:solidFill>
                  <a:srgbClr val="434343"/>
                </a:solidFill>
              </a:rPr>
              <a:t>Contact the </a:t>
            </a:r>
            <a:r>
              <a:rPr lang="en" b="1">
                <a:solidFill>
                  <a:srgbClr val="FF0000"/>
                </a:solidFill>
              </a:rPr>
              <a:t>health department</a:t>
            </a:r>
            <a:r>
              <a:rPr lang="en">
                <a:solidFill>
                  <a:srgbClr val="434343"/>
                </a:solidFill>
              </a:rPr>
              <a:t> for guidance on</a:t>
            </a:r>
            <a:r>
              <a:rPr lang="en">
                <a:solidFill>
                  <a:srgbClr val="FF0000"/>
                </a:solidFill>
              </a:rPr>
              <a:t> </a:t>
            </a:r>
            <a:r>
              <a:rPr lang="en" b="1">
                <a:solidFill>
                  <a:srgbClr val="FF0000"/>
                </a:solidFill>
              </a:rPr>
              <a:t>cleaning</a:t>
            </a:r>
            <a:r>
              <a:rPr lang="en"/>
              <a:t> </a:t>
            </a:r>
            <a:r>
              <a:rPr lang="en">
                <a:solidFill>
                  <a:srgbClr val="434343"/>
                </a:solidFill>
              </a:rPr>
              <a:t>the facility.</a:t>
            </a:r>
            <a:endParaRPr b="1">
              <a:solidFill>
                <a:srgbClr val="434343"/>
              </a:solidFill>
            </a:endParaRPr>
          </a:p>
          <a:p>
            <a:pPr marL="457200" lvl="0" indent="0" algn="l" rtl="0">
              <a:spcBef>
                <a:spcPts val="800"/>
              </a:spcBef>
              <a:spcAft>
                <a:spcPts val="0"/>
              </a:spcAft>
              <a:buNone/>
            </a:pPr>
            <a:endParaRPr>
              <a:solidFill>
                <a:srgbClr val="434343"/>
              </a:solidFill>
            </a:endParaRPr>
          </a:p>
          <a:p>
            <a:pPr marL="457200" lvl="0" indent="-317500" algn="l" rtl="0">
              <a:spcBef>
                <a:spcPts val="1000"/>
              </a:spcBef>
              <a:spcAft>
                <a:spcPts val="0"/>
              </a:spcAft>
              <a:buClr>
                <a:srgbClr val="434343"/>
              </a:buClr>
              <a:buSzPts val="1400"/>
              <a:buChar char="•"/>
            </a:pPr>
            <a:r>
              <a:rPr lang="en">
                <a:solidFill>
                  <a:srgbClr val="434343"/>
                </a:solidFill>
              </a:rPr>
              <a:t>If the Cooperative Extension was notified 7 days or more after the infected individual visited the facility, continue routine cleaning and disinfection for a healthy building environment. </a:t>
            </a:r>
            <a:endParaRPr>
              <a:solidFill>
                <a:srgbClr val="434343"/>
              </a:solidFill>
            </a:endParaRPr>
          </a:p>
          <a:p>
            <a:pPr marL="457200" lvl="0" indent="0" algn="l" rtl="0">
              <a:spcBef>
                <a:spcPts val="1000"/>
              </a:spcBef>
              <a:spcAft>
                <a:spcPts val="0"/>
              </a:spcAft>
              <a:buNone/>
            </a:pPr>
            <a:endParaRPr/>
          </a:p>
        </p:txBody>
      </p:sp>
      <p:pic>
        <p:nvPicPr>
          <p:cNvPr id="302" name="Google Shape;302;p48"/>
          <p:cNvPicPr preferRelativeResize="0"/>
          <p:nvPr/>
        </p:nvPicPr>
        <p:blipFill>
          <a:blip r:embed="rId3">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rot="5400000">
            <a:off x="5350050" y="1467544"/>
            <a:ext cx="4359000" cy="1971600"/>
          </a:xfrm>
          <a:prstGeom prst="rect">
            <a:avLst/>
          </a:prstGeom>
          <a:solidFill>
            <a:srgbClr val="EBFFFF">
              <a:alpha val="17320"/>
            </a:srgbClr>
          </a:solidFill>
          <a:ln w="952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l" rtl="0">
              <a:spcBef>
                <a:spcPts val="0"/>
              </a:spcBef>
              <a:spcAft>
                <a:spcPts val="0"/>
              </a:spcAft>
              <a:buNone/>
            </a:pPr>
            <a:r>
              <a:rPr lang="en"/>
              <a:t>Returning to 4-H</a:t>
            </a:r>
            <a:r>
              <a:rPr lang="en" b="0"/>
              <a:t> </a:t>
            </a:r>
            <a:r>
              <a:rPr lang="en"/>
              <a:t>Following Exposure</a:t>
            </a:r>
            <a:endParaRPr/>
          </a:p>
        </p:txBody>
      </p:sp>
      <p:sp>
        <p:nvSpPr>
          <p:cNvPr id="308" name="Google Shape;308;p49"/>
          <p:cNvSpPr txBox="1">
            <a:spLocks noGrp="1"/>
          </p:cNvSpPr>
          <p:nvPr>
            <p:ph type="body" idx="1"/>
          </p:nvPr>
        </p:nvSpPr>
        <p:spPr>
          <a:xfrm>
            <a:off x="628650" y="273850"/>
            <a:ext cx="5760000" cy="4359000"/>
          </a:xfrm>
          <a:prstGeom prst="rect">
            <a:avLst/>
          </a:prstGeom>
          <a:solidFill>
            <a:schemeClr val="lt1"/>
          </a:solidFill>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rgbClr val="256F4A"/>
                </a:solidFill>
              </a:rPr>
              <a:t>When participants may return to face to face programming following an exposure:</a:t>
            </a:r>
            <a:endParaRPr b="1">
              <a:solidFill>
                <a:srgbClr val="256F4A"/>
              </a:solidFill>
            </a:endParaRPr>
          </a:p>
          <a:p>
            <a:pPr marL="457200" lvl="0" indent="-317500" algn="l" rtl="0">
              <a:spcBef>
                <a:spcPts val="800"/>
              </a:spcBef>
              <a:spcAft>
                <a:spcPts val="0"/>
              </a:spcAft>
              <a:buSzPts val="1400"/>
              <a:buChar char="•"/>
            </a:pPr>
            <a:r>
              <a:rPr lang="en"/>
              <a:t>Clubs/groups must </a:t>
            </a:r>
            <a:r>
              <a:rPr lang="en" b="1">
                <a:solidFill>
                  <a:srgbClr val="256F4A"/>
                </a:solidFill>
              </a:rPr>
              <a:t>stop face-to face programming</a:t>
            </a:r>
            <a:r>
              <a:rPr lang="en" b="1"/>
              <a:t> </a:t>
            </a:r>
            <a:r>
              <a:rPr lang="en"/>
              <a:t>until the recommendations for closure have been met according to </a:t>
            </a:r>
            <a:r>
              <a:rPr lang="en" u="sng">
                <a:solidFill>
                  <a:schemeClr val="accent3"/>
                </a:solidFill>
                <a:hlinkClick r:id="rId3">
                  <a:extLst>
                    <a:ext uri="{A12FA001-AC4F-418D-AE19-62706E023703}">
                      <ahyp:hlinkClr xmlns:ahyp="http://schemas.microsoft.com/office/drawing/2018/hyperlinkcolor" val="tx"/>
                    </a:ext>
                  </a:extLst>
                </a:hlinkClick>
              </a:rPr>
              <a:t>CDC guidelines</a:t>
            </a:r>
            <a:r>
              <a:rPr lang="en"/>
              <a:t>.</a:t>
            </a:r>
            <a:endParaRPr/>
          </a:p>
          <a:p>
            <a:pPr marL="0" lvl="0" indent="0" algn="l" rtl="0">
              <a:spcBef>
                <a:spcPts val="800"/>
              </a:spcBef>
              <a:spcAft>
                <a:spcPts val="0"/>
              </a:spcAft>
              <a:buNone/>
            </a:pPr>
            <a:endParaRPr>
              <a:solidFill>
                <a:srgbClr val="256F4A"/>
              </a:solidFill>
            </a:endParaRPr>
          </a:p>
          <a:p>
            <a:pPr marL="457200" lvl="0" indent="-317500" algn="l" rtl="0">
              <a:spcBef>
                <a:spcPts val="800"/>
              </a:spcBef>
              <a:spcAft>
                <a:spcPts val="0"/>
              </a:spcAft>
              <a:buSzPts val="1400"/>
              <a:buChar char="•"/>
            </a:pPr>
            <a:r>
              <a:rPr lang="en"/>
              <a:t>Participants should </a:t>
            </a:r>
            <a:r>
              <a:rPr lang="en" b="1">
                <a:solidFill>
                  <a:srgbClr val="256F4A"/>
                </a:solidFill>
              </a:rPr>
              <a:t>not participate</a:t>
            </a:r>
            <a:r>
              <a:rPr lang="en" b="1"/>
              <a:t> </a:t>
            </a:r>
            <a:r>
              <a:rPr lang="en"/>
              <a:t>in any additional </a:t>
            </a:r>
            <a:r>
              <a:rPr lang="en" b="1">
                <a:solidFill>
                  <a:srgbClr val="256F4A"/>
                </a:solidFill>
              </a:rPr>
              <a:t>4-H face to face programming</a:t>
            </a:r>
            <a:r>
              <a:rPr lang="en" b="1">
                <a:solidFill>
                  <a:srgbClr val="888888"/>
                </a:solidFill>
              </a:rPr>
              <a:t>. </a:t>
            </a:r>
            <a:r>
              <a:rPr lang="en">
                <a:solidFill>
                  <a:srgbClr val="888888"/>
                </a:solidFill>
              </a:rPr>
              <a:t>Instead, </a:t>
            </a:r>
            <a:r>
              <a:rPr lang="en"/>
              <a:t>follow </a:t>
            </a:r>
            <a:r>
              <a:rPr lang="en" b="1">
                <a:solidFill>
                  <a:srgbClr val="256F4A"/>
                </a:solidFill>
              </a:rPr>
              <a:t>public health and medical guidelines</a:t>
            </a:r>
            <a:r>
              <a:rPr lang="en"/>
              <a:t> including the </a:t>
            </a:r>
            <a:r>
              <a:rPr lang="en" u="sng">
                <a:solidFill>
                  <a:schemeClr val="hlink"/>
                </a:solidFill>
                <a:hlinkClick r:id="rId3"/>
              </a:rPr>
              <a:t>CDC guidelines</a:t>
            </a:r>
            <a:r>
              <a:rPr lang="en"/>
              <a:t> for isolation procedures.</a:t>
            </a:r>
            <a:endParaRPr/>
          </a:p>
          <a:p>
            <a:pPr marL="457200" lvl="0" indent="0" algn="l" rtl="0">
              <a:spcBef>
                <a:spcPts val="800"/>
              </a:spcBef>
              <a:spcAft>
                <a:spcPts val="0"/>
              </a:spcAft>
              <a:buNone/>
            </a:pPr>
            <a:endParaRPr/>
          </a:p>
        </p:txBody>
      </p:sp>
      <p:pic>
        <p:nvPicPr>
          <p:cNvPr id="309" name="Google Shape;309;p49"/>
          <p:cNvPicPr preferRelativeResize="0"/>
          <p:nvPr/>
        </p:nvPicPr>
        <p:blipFill>
          <a:blip r:embed="rId4">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cxnSp>
        <p:nvCxnSpPr>
          <p:cNvPr id="314" name="Google Shape;314;p50"/>
          <p:cNvCxnSpPr/>
          <p:nvPr/>
        </p:nvCxnSpPr>
        <p:spPr>
          <a:xfrm rot="10800000" flipH="1">
            <a:off x="190500" y="2432950"/>
            <a:ext cx="8763000" cy="29400"/>
          </a:xfrm>
          <a:prstGeom prst="straightConnector1">
            <a:avLst/>
          </a:prstGeom>
          <a:noFill/>
          <a:ln w="114300" cap="flat" cmpd="sng">
            <a:solidFill>
              <a:schemeClr val="accent2"/>
            </a:solidFill>
            <a:prstDash val="solid"/>
            <a:round/>
            <a:headEnd type="none" w="med" len="med"/>
            <a:tailEnd type="triangle" w="med" len="med"/>
          </a:ln>
        </p:spPr>
      </p:cxnSp>
      <p:sp>
        <p:nvSpPr>
          <p:cNvPr id="315" name="Google Shape;315;p50"/>
          <p:cNvSpPr txBox="1"/>
          <p:nvPr/>
        </p:nvSpPr>
        <p:spPr>
          <a:xfrm>
            <a:off x="159825" y="130650"/>
            <a:ext cx="2469000" cy="1063500"/>
          </a:xfrm>
          <a:prstGeom prst="rect">
            <a:avLst/>
          </a:prstGeom>
          <a:noFill/>
          <a:ln w="9525" cap="flat" cmpd="sng">
            <a:solidFill>
              <a:srgbClr val="256F4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56F4A"/>
                </a:solidFill>
              </a:rPr>
              <a:t>October 2, 2020, 5pm:</a:t>
            </a:r>
            <a:endParaRPr b="1">
              <a:solidFill>
                <a:srgbClr val="256F4A"/>
              </a:solidFill>
            </a:endParaRPr>
          </a:p>
          <a:p>
            <a:pPr marL="0" lvl="0" indent="0" algn="l" rtl="0">
              <a:spcBef>
                <a:spcPts val="0"/>
              </a:spcBef>
              <a:spcAft>
                <a:spcPts val="0"/>
              </a:spcAft>
              <a:buNone/>
            </a:pPr>
            <a:r>
              <a:rPr lang="en" b="1">
                <a:solidFill>
                  <a:srgbClr val="256F4A"/>
                </a:solidFill>
              </a:rPr>
              <a:t>Phase 3 begins in NC. Localities may have more strict guidelines!</a:t>
            </a:r>
            <a:endParaRPr b="1">
              <a:solidFill>
                <a:srgbClr val="256F4A"/>
              </a:solidFill>
            </a:endParaRPr>
          </a:p>
        </p:txBody>
      </p:sp>
      <p:sp>
        <p:nvSpPr>
          <p:cNvPr id="316" name="Google Shape;316;p50"/>
          <p:cNvSpPr txBox="1"/>
          <p:nvPr/>
        </p:nvSpPr>
        <p:spPr>
          <a:xfrm>
            <a:off x="2026213" y="1540600"/>
            <a:ext cx="19626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Train all volunteer leaders.</a:t>
            </a:r>
            <a:endParaRPr/>
          </a:p>
        </p:txBody>
      </p:sp>
      <p:sp>
        <p:nvSpPr>
          <p:cNvPr id="317" name="Google Shape;317;p50"/>
          <p:cNvSpPr txBox="1"/>
          <p:nvPr/>
        </p:nvSpPr>
        <p:spPr>
          <a:xfrm>
            <a:off x="864625" y="3509450"/>
            <a:ext cx="1962600" cy="7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Coordinate with the local health department.</a:t>
            </a:r>
            <a:endParaRPr/>
          </a:p>
        </p:txBody>
      </p:sp>
      <p:sp>
        <p:nvSpPr>
          <p:cNvPr id="318" name="Google Shape;318;p50"/>
          <p:cNvSpPr txBox="1"/>
          <p:nvPr/>
        </p:nvSpPr>
        <p:spPr>
          <a:xfrm>
            <a:off x="709925" y="1197900"/>
            <a:ext cx="19626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Get approval from your CED.</a:t>
            </a:r>
            <a:endParaRPr/>
          </a:p>
        </p:txBody>
      </p:sp>
      <p:sp>
        <p:nvSpPr>
          <p:cNvPr id="319" name="Google Shape;319;p50"/>
          <p:cNvSpPr txBox="1"/>
          <p:nvPr/>
        </p:nvSpPr>
        <p:spPr>
          <a:xfrm>
            <a:off x="3748800" y="176950"/>
            <a:ext cx="1962600" cy="15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Notify all participants of protocols at least 24 hours prior to the meeting.</a:t>
            </a:r>
            <a:endParaRPr/>
          </a:p>
          <a:p>
            <a:pPr marL="0" lvl="0" indent="0" algn="l" rtl="0">
              <a:spcBef>
                <a:spcPts val="0"/>
              </a:spcBef>
              <a:spcAft>
                <a:spcPts val="0"/>
              </a:spcAft>
              <a:buNone/>
            </a:pPr>
            <a:r>
              <a:rPr lang="en" sz="1200" i="1"/>
              <a:t>Consider a virtual pre-meeting if possible.</a:t>
            </a:r>
            <a:endParaRPr sz="1200" i="1"/>
          </a:p>
        </p:txBody>
      </p:sp>
      <p:sp>
        <p:nvSpPr>
          <p:cNvPr id="320" name="Google Shape;320;p50"/>
          <p:cNvSpPr txBox="1"/>
          <p:nvPr/>
        </p:nvSpPr>
        <p:spPr>
          <a:xfrm>
            <a:off x="2683025" y="2928500"/>
            <a:ext cx="18000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Collect registrations and check forms.</a:t>
            </a:r>
            <a:endParaRPr/>
          </a:p>
        </p:txBody>
      </p:sp>
      <p:sp>
        <p:nvSpPr>
          <p:cNvPr id="321" name="Google Shape;321;p50"/>
          <p:cNvSpPr txBox="1"/>
          <p:nvPr/>
        </p:nvSpPr>
        <p:spPr>
          <a:xfrm>
            <a:off x="4468800" y="3678950"/>
            <a:ext cx="12426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Prepare the space.</a:t>
            </a:r>
            <a:endParaRPr/>
          </a:p>
        </p:txBody>
      </p:sp>
      <p:sp>
        <p:nvSpPr>
          <p:cNvPr id="322" name="Google Shape;322;p50"/>
          <p:cNvSpPr txBox="1"/>
          <p:nvPr/>
        </p:nvSpPr>
        <p:spPr>
          <a:xfrm>
            <a:off x="5462625" y="1416700"/>
            <a:ext cx="1962600" cy="70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Follow planned protocols during the meeting.</a:t>
            </a:r>
            <a:endParaRPr/>
          </a:p>
        </p:txBody>
      </p:sp>
      <p:sp>
        <p:nvSpPr>
          <p:cNvPr id="323" name="Google Shape;323;p50"/>
          <p:cNvSpPr txBox="1"/>
          <p:nvPr/>
        </p:nvSpPr>
        <p:spPr>
          <a:xfrm>
            <a:off x="5993375" y="2691288"/>
            <a:ext cx="1962600" cy="7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Clean and disinfect the space per CDC guidelines.</a:t>
            </a:r>
            <a:endParaRPr/>
          </a:p>
        </p:txBody>
      </p:sp>
      <p:sp>
        <p:nvSpPr>
          <p:cNvPr id="324" name="Google Shape;324;p50"/>
          <p:cNvSpPr txBox="1"/>
          <p:nvPr/>
        </p:nvSpPr>
        <p:spPr>
          <a:xfrm>
            <a:off x="6041700" y="3578300"/>
            <a:ext cx="3042000" cy="997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0000"/>
                </a:solidFill>
              </a:rPr>
              <a:t>If needed, follow any additional directives from the local health department (e.g., sharing rosters, quarantining, cleaning, etc.)</a:t>
            </a:r>
            <a:endParaRPr b="1">
              <a:solidFill>
                <a:srgbClr val="FF0000"/>
              </a:solidFill>
            </a:endParaRPr>
          </a:p>
        </p:txBody>
      </p:sp>
      <p:cxnSp>
        <p:nvCxnSpPr>
          <p:cNvPr id="325" name="Google Shape;325;p50"/>
          <p:cNvCxnSpPr>
            <a:stCxn id="315" idx="1"/>
          </p:cNvCxnSpPr>
          <p:nvPr/>
        </p:nvCxnSpPr>
        <p:spPr>
          <a:xfrm>
            <a:off x="159825" y="662400"/>
            <a:ext cx="13200" cy="1720800"/>
          </a:xfrm>
          <a:prstGeom prst="straightConnector1">
            <a:avLst/>
          </a:prstGeom>
          <a:noFill/>
          <a:ln w="9525" cap="flat" cmpd="sng">
            <a:solidFill>
              <a:srgbClr val="256F4A"/>
            </a:solidFill>
            <a:prstDash val="solid"/>
            <a:round/>
            <a:headEnd type="none" w="med" len="med"/>
            <a:tailEnd type="triangle" w="med" len="med"/>
          </a:ln>
        </p:spPr>
      </p:cxnSp>
      <p:cxnSp>
        <p:nvCxnSpPr>
          <p:cNvPr id="326" name="Google Shape;326;p50"/>
          <p:cNvCxnSpPr/>
          <p:nvPr/>
        </p:nvCxnSpPr>
        <p:spPr>
          <a:xfrm>
            <a:off x="709925" y="1462300"/>
            <a:ext cx="14400" cy="930600"/>
          </a:xfrm>
          <a:prstGeom prst="straightConnector1">
            <a:avLst/>
          </a:prstGeom>
          <a:noFill/>
          <a:ln w="9525" cap="flat" cmpd="sng">
            <a:solidFill>
              <a:schemeClr val="dk2"/>
            </a:solidFill>
            <a:prstDash val="solid"/>
            <a:round/>
            <a:headEnd type="none" w="med" len="med"/>
            <a:tailEnd type="triangle" w="med" len="med"/>
          </a:ln>
        </p:spPr>
      </p:cxnSp>
      <p:cxnSp>
        <p:nvCxnSpPr>
          <p:cNvPr id="327" name="Google Shape;327;p50"/>
          <p:cNvCxnSpPr>
            <a:stCxn id="317" idx="1"/>
          </p:cNvCxnSpPr>
          <p:nvPr/>
        </p:nvCxnSpPr>
        <p:spPr>
          <a:xfrm rot="10800000">
            <a:off x="859525" y="2528300"/>
            <a:ext cx="5100" cy="1360500"/>
          </a:xfrm>
          <a:prstGeom prst="straightConnector1">
            <a:avLst/>
          </a:prstGeom>
          <a:noFill/>
          <a:ln w="9525" cap="flat" cmpd="sng">
            <a:solidFill>
              <a:schemeClr val="dk2"/>
            </a:solidFill>
            <a:prstDash val="solid"/>
            <a:round/>
            <a:headEnd type="none" w="med" len="med"/>
            <a:tailEnd type="triangle" w="med" len="med"/>
          </a:ln>
        </p:spPr>
      </p:cxnSp>
      <p:cxnSp>
        <p:nvCxnSpPr>
          <p:cNvPr id="328" name="Google Shape;328;p50"/>
          <p:cNvCxnSpPr/>
          <p:nvPr/>
        </p:nvCxnSpPr>
        <p:spPr>
          <a:xfrm>
            <a:off x="2048750" y="1880600"/>
            <a:ext cx="0" cy="531900"/>
          </a:xfrm>
          <a:prstGeom prst="straightConnector1">
            <a:avLst/>
          </a:prstGeom>
          <a:noFill/>
          <a:ln w="9525" cap="flat" cmpd="sng">
            <a:solidFill>
              <a:schemeClr val="dk2"/>
            </a:solidFill>
            <a:prstDash val="solid"/>
            <a:round/>
            <a:headEnd type="none" w="med" len="med"/>
            <a:tailEnd type="triangle" w="med" len="med"/>
          </a:ln>
        </p:spPr>
      </p:cxnSp>
      <p:cxnSp>
        <p:nvCxnSpPr>
          <p:cNvPr id="329" name="Google Shape;329;p50"/>
          <p:cNvCxnSpPr/>
          <p:nvPr/>
        </p:nvCxnSpPr>
        <p:spPr>
          <a:xfrm rot="10800000" flipH="1">
            <a:off x="2672525" y="2571750"/>
            <a:ext cx="10500" cy="705600"/>
          </a:xfrm>
          <a:prstGeom prst="straightConnector1">
            <a:avLst/>
          </a:prstGeom>
          <a:noFill/>
          <a:ln w="9525" cap="flat" cmpd="sng">
            <a:solidFill>
              <a:schemeClr val="dk2"/>
            </a:solidFill>
            <a:prstDash val="solid"/>
            <a:round/>
            <a:headEnd type="none" w="med" len="med"/>
            <a:tailEnd type="triangle" w="med" len="med"/>
          </a:ln>
        </p:spPr>
      </p:cxnSp>
      <p:cxnSp>
        <p:nvCxnSpPr>
          <p:cNvPr id="330" name="Google Shape;330;p50"/>
          <p:cNvCxnSpPr>
            <a:stCxn id="319" idx="1"/>
          </p:cNvCxnSpPr>
          <p:nvPr/>
        </p:nvCxnSpPr>
        <p:spPr>
          <a:xfrm>
            <a:off x="3748800" y="946600"/>
            <a:ext cx="1500" cy="1398000"/>
          </a:xfrm>
          <a:prstGeom prst="straightConnector1">
            <a:avLst/>
          </a:prstGeom>
          <a:noFill/>
          <a:ln w="9525" cap="flat" cmpd="sng">
            <a:solidFill>
              <a:schemeClr val="dk2"/>
            </a:solidFill>
            <a:prstDash val="solid"/>
            <a:round/>
            <a:headEnd type="none" w="med" len="med"/>
            <a:tailEnd type="triangle" w="med" len="med"/>
          </a:ln>
        </p:spPr>
      </p:cxnSp>
      <p:cxnSp>
        <p:nvCxnSpPr>
          <p:cNvPr id="331" name="Google Shape;331;p50"/>
          <p:cNvCxnSpPr>
            <a:stCxn id="321" idx="1"/>
          </p:cNvCxnSpPr>
          <p:nvPr/>
        </p:nvCxnSpPr>
        <p:spPr>
          <a:xfrm rot="10800000" flipH="1">
            <a:off x="4468800" y="2537900"/>
            <a:ext cx="6600" cy="1350900"/>
          </a:xfrm>
          <a:prstGeom prst="straightConnector1">
            <a:avLst/>
          </a:prstGeom>
          <a:noFill/>
          <a:ln w="9525" cap="flat" cmpd="sng">
            <a:solidFill>
              <a:schemeClr val="dk2"/>
            </a:solidFill>
            <a:prstDash val="solid"/>
            <a:round/>
            <a:headEnd type="none" w="med" len="med"/>
            <a:tailEnd type="triangle" w="med" len="med"/>
          </a:ln>
        </p:spPr>
      </p:cxnSp>
      <p:cxnSp>
        <p:nvCxnSpPr>
          <p:cNvPr id="332" name="Google Shape;332;p50"/>
          <p:cNvCxnSpPr/>
          <p:nvPr/>
        </p:nvCxnSpPr>
        <p:spPr>
          <a:xfrm>
            <a:off x="5462625" y="1873100"/>
            <a:ext cx="0" cy="546900"/>
          </a:xfrm>
          <a:prstGeom prst="straightConnector1">
            <a:avLst/>
          </a:prstGeom>
          <a:noFill/>
          <a:ln w="9525" cap="flat" cmpd="sng">
            <a:solidFill>
              <a:schemeClr val="dk2"/>
            </a:solidFill>
            <a:prstDash val="solid"/>
            <a:round/>
            <a:headEnd type="none" w="med" len="med"/>
            <a:tailEnd type="triangle" w="med" len="med"/>
          </a:ln>
        </p:spPr>
      </p:cxnSp>
      <p:sp>
        <p:nvSpPr>
          <p:cNvPr id="333" name="Google Shape;333;p50"/>
          <p:cNvSpPr txBox="1"/>
          <p:nvPr/>
        </p:nvSpPr>
        <p:spPr>
          <a:xfrm>
            <a:off x="7335675" y="946600"/>
            <a:ext cx="17250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Reflect and prepare for the next meeting.</a:t>
            </a:r>
            <a:endParaRPr/>
          </a:p>
        </p:txBody>
      </p:sp>
      <p:cxnSp>
        <p:nvCxnSpPr>
          <p:cNvPr id="334" name="Google Shape;334;p50"/>
          <p:cNvCxnSpPr/>
          <p:nvPr/>
        </p:nvCxnSpPr>
        <p:spPr>
          <a:xfrm rot="10800000" flipH="1">
            <a:off x="6041700" y="2559450"/>
            <a:ext cx="10500" cy="705600"/>
          </a:xfrm>
          <a:prstGeom prst="straightConnector1">
            <a:avLst/>
          </a:prstGeom>
          <a:noFill/>
          <a:ln w="9525" cap="flat" cmpd="sng">
            <a:solidFill>
              <a:schemeClr val="dk2"/>
            </a:solidFill>
            <a:prstDash val="solid"/>
            <a:round/>
            <a:headEnd type="none" w="med" len="med"/>
            <a:tailEnd type="triangle" w="med" len="med"/>
          </a:ln>
        </p:spPr>
      </p:cxnSp>
      <p:cxnSp>
        <p:nvCxnSpPr>
          <p:cNvPr id="335" name="Google Shape;335;p50"/>
          <p:cNvCxnSpPr>
            <a:stCxn id="333" idx="1"/>
          </p:cNvCxnSpPr>
          <p:nvPr/>
        </p:nvCxnSpPr>
        <p:spPr>
          <a:xfrm flipH="1">
            <a:off x="7327575" y="1356400"/>
            <a:ext cx="8100" cy="969000"/>
          </a:xfrm>
          <a:prstGeom prst="straightConnector1">
            <a:avLst/>
          </a:prstGeom>
          <a:noFill/>
          <a:ln w="9525" cap="flat" cmpd="sng">
            <a:solidFill>
              <a:schemeClr val="dk2"/>
            </a:solidFill>
            <a:prstDash val="solid"/>
            <a:round/>
            <a:headEnd type="none" w="med" len="med"/>
            <a:tailEnd type="triangle" w="med" len="med"/>
          </a:ln>
        </p:spPr>
      </p:cxnSp>
      <p:cxnSp>
        <p:nvCxnSpPr>
          <p:cNvPr id="336" name="Google Shape;336;p50"/>
          <p:cNvCxnSpPr/>
          <p:nvPr/>
        </p:nvCxnSpPr>
        <p:spPr>
          <a:xfrm rot="10800000">
            <a:off x="8101075" y="2576850"/>
            <a:ext cx="0" cy="9957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1"/>
          <p:cNvPicPr preferRelativeResize="0"/>
          <p:nvPr/>
        </p:nvPicPr>
        <p:blipFill rotWithShape="1">
          <a:blip r:embed="rId3">
            <a:alphaModFix/>
          </a:blip>
          <a:srcRect t="16409" b="8594"/>
          <a:stretch/>
        </p:blipFill>
        <p:spPr>
          <a:xfrm>
            <a:off x="0" y="0"/>
            <a:ext cx="9144003" cy="5143500"/>
          </a:xfrm>
          <a:prstGeom prst="rect">
            <a:avLst/>
          </a:prstGeom>
          <a:noFill/>
          <a:ln>
            <a:noFill/>
          </a:ln>
        </p:spPr>
      </p:pic>
      <p:sp>
        <p:nvSpPr>
          <p:cNvPr id="342" name="Google Shape;342;p51"/>
          <p:cNvSpPr txBox="1">
            <a:spLocks noGrp="1"/>
          </p:cNvSpPr>
          <p:nvPr>
            <p:ph type="title"/>
          </p:nvPr>
        </p:nvSpPr>
        <p:spPr>
          <a:xfrm>
            <a:off x="501300" y="2127600"/>
            <a:ext cx="8141400" cy="888300"/>
          </a:xfrm>
          <a:prstGeom prst="rect">
            <a:avLst/>
          </a:prstGeom>
          <a:noFill/>
        </p:spPr>
        <p:txBody>
          <a:bodyPr spcFirstLastPara="1" wrap="square" lIns="68575" tIns="34275" rIns="68575" bIns="34275" anchor="b" anchorCtr="0">
            <a:noAutofit/>
          </a:bodyPr>
          <a:lstStyle/>
          <a:p>
            <a:pPr marL="0" lvl="0" indent="0" algn="l" rtl="0">
              <a:spcBef>
                <a:spcPts val="0"/>
              </a:spcBef>
              <a:spcAft>
                <a:spcPts val="0"/>
              </a:spcAft>
              <a:buNone/>
            </a:pPr>
            <a:r>
              <a:rPr lang="en" sz="4400">
                <a:highlight>
                  <a:srgbClr val="FFFFFF"/>
                </a:highlight>
              </a:rPr>
              <a:t>And my </a:t>
            </a:r>
            <a:r>
              <a:rPr lang="en" sz="4400">
                <a:solidFill>
                  <a:srgbClr val="256F4A"/>
                </a:solidFill>
                <a:highlight>
                  <a:srgbClr val="FFFFFF"/>
                </a:highlight>
              </a:rPr>
              <a:t>health</a:t>
            </a:r>
            <a:r>
              <a:rPr lang="en" sz="4400">
                <a:highlight>
                  <a:srgbClr val="FFFFFF"/>
                </a:highlight>
              </a:rPr>
              <a:t> to better living</a:t>
            </a:r>
            <a:endParaRPr sz="4400">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2"/>
          <p:cNvPicPr preferRelativeResize="0"/>
          <p:nvPr/>
        </p:nvPicPr>
        <p:blipFill rotWithShape="1">
          <a:blip r:embed="rId3">
            <a:alphaModFix/>
          </a:blip>
          <a:srcRect l="7139" r="39261"/>
          <a:stretch/>
        </p:blipFill>
        <p:spPr>
          <a:xfrm>
            <a:off x="0" y="0"/>
            <a:ext cx="2276700" cy="4247801"/>
          </a:xfrm>
          <a:prstGeom prst="rect">
            <a:avLst/>
          </a:prstGeom>
          <a:noFill/>
          <a:ln>
            <a:noFill/>
          </a:ln>
        </p:spPr>
      </p:pic>
      <p:sp>
        <p:nvSpPr>
          <p:cNvPr id="348" name="Google Shape;348;p52"/>
          <p:cNvSpPr txBox="1"/>
          <p:nvPr/>
        </p:nvSpPr>
        <p:spPr>
          <a:xfrm>
            <a:off x="0" y="4275100"/>
            <a:ext cx="21192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solidFill>
                  <a:srgbClr val="37424A"/>
                </a:solidFill>
              </a:rPr>
              <a:t>for my </a:t>
            </a:r>
            <a:r>
              <a:rPr lang="en" sz="2200" b="1">
                <a:solidFill>
                  <a:srgbClr val="256F4A"/>
                </a:solidFill>
              </a:rPr>
              <a:t>club</a:t>
            </a:r>
            <a:r>
              <a:rPr lang="en" sz="2200">
                <a:solidFill>
                  <a:srgbClr val="37424A"/>
                </a:solidFill>
              </a:rPr>
              <a:t>,</a:t>
            </a:r>
            <a:endParaRPr/>
          </a:p>
        </p:txBody>
      </p:sp>
      <p:pic>
        <p:nvPicPr>
          <p:cNvPr id="349" name="Google Shape;349;p52"/>
          <p:cNvPicPr preferRelativeResize="0"/>
          <p:nvPr/>
        </p:nvPicPr>
        <p:blipFill rotWithShape="1">
          <a:blip r:embed="rId4">
            <a:alphaModFix/>
          </a:blip>
          <a:srcRect l="14974" t="6829" r="10192"/>
          <a:stretch/>
        </p:blipFill>
        <p:spPr>
          <a:xfrm>
            <a:off x="2274592" y="0"/>
            <a:ext cx="2276700" cy="4247796"/>
          </a:xfrm>
          <a:prstGeom prst="rect">
            <a:avLst/>
          </a:prstGeom>
          <a:noFill/>
          <a:ln>
            <a:noFill/>
          </a:ln>
        </p:spPr>
      </p:pic>
      <p:pic>
        <p:nvPicPr>
          <p:cNvPr id="350" name="Google Shape;350;p52"/>
          <p:cNvPicPr preferRelativeResize="0"/>
          <p:nvPr/>
        </p:nvPicPr>
        <p:blipFill rotWithShape="1">
          <a:blip r:embed="rId5">
            <a:alphaModFix/>
          </a:blip>
          <a:srcRect l="7019" t="6829" r="18147"/>
          <a:stretch/>
        </p:blipFill>
        <p:spPr>
          <a:xfrm>
            <a:off x="4549183" y="0"/>
            <a:ext cx="2276700" cy="4247796"/>
          </a:xfrm>
          <a:prstGeom prst="rect">
            <a:avLst/>
          </a:prstGeom>
          <a:noFill/>
          <a:ln>
            <a:noFill/>
          </a:ln>
        </p:spPr>
      </p:pic>
      <p:sp>
        <p:nvSpPr>
          <p:cNvPr id="351" name="Google Shape;351;p52"/>
          <p:cNvSpPr txBox="1"/>
          <p:nvPr/>
        </p:nvSpPr>
        <p:spPr>
          <a:xfrm>
            <a:off x="2274600" y="4247800"/>
            <a:ext cx="2276700" cy="4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solidFill>
                  <a:srgbClr val="37424A"/>
                </a:solidFill>
              </a:rPr>
              <a:t>my</a:t>
            </a:r>
            <a:r>
              <a:rPr lang="en" sz="2200" b="1">
                <a:solidFill>
                  <a:srgbClr val="256F4A"/>
                </a:solidFill>
              </a:rPr>
              <a:t> community</a:t>
            </a:r>
            <a:r>
              <a:rPr lang="en" sz="2200">
                <a:solidFill>
                  <a:srgbClr val="37424A"/>
                </a:solidFill>
              </a:rPr>
              <a:t>,</a:t>
            </a:r>
            <a:endParaRPr b="1">
              <a:solidFill>
                <a:srgbClr val="256F4A"/>
              </a:solidFill>
            </a:endParaRPr>
          </a:p>
        </p:txBody>
      </p:sp>
      <p:sp>
        <p:nvSpPr>
          <p:cNvPr id="352" name="Google Shape;352;p52"/>
          <p:cNvSpPr txBox="1"/>
          <p:nvPr/>
        </p:nvSpPr>
        <p:spPr>
          <a:xfrm>
            <a:off x="4481475" y="4247800"/>
            <a:ext cx="2542800" cy="4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solidFill>
                  <a:srgbClr val="37424A"/>
                </a:solidFill>
              </a:rPr>
              <a:t>my </a:t>
            </a:r>
            <a:r>
              <a:rPr lang="en" sz="2200" b="1">
                <a:solidFill>
                  <a:srgbClr val="256F4A"/>
                </a:solidFill>
              </a:rPr>
              <a:t>country</a:t>
            </a:r>
            <a:r>
              <a:rPr lang="en" sz="2200">
                <a:solidFill>
                  <a:srgbClr val="37424A"/>
                </a:solidFill>
              </a:rPr>
              <a:t>, and </a:t>
            </a:r>
            <a:endParaRPr/>
          </a:p>
        </p:txBody>
      </p:sp>
      <p:sp>
        <p:nvSpPr>
          <p:cNvPr id="353" name="Google Shape;353;p52"/>
          <p:cNvSpPr txBox="1"/>
          <p:nvPr/>
        </p:nvSpPr>
        <p:spPr>
          <a:xfrm>
            <a:off x="6823775" y="4275100"/>
            <a:ext cx="1929000" cy="408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solidFill>
                  <a:srgbClr val="37424A"/>
                </a:solidFill>
              </a:rPr>
              <a:t>my </a:t>
            </a:r>
            <a:r>
              <a:rPr lang="en" sz="2200" b="1">
                <a:solidFill>
                  <a:srgbClr val="256F4A"/>
                </a:solidFill>
              </a:rPr>
              <a:t>world</a:t>
            </a:r>
            <a:r>
              <a:rPr lang="en" sz="2200">
                <a:solidFill>
                  <a:srgbClr val="37424A"/>
                </a:solidFill>
              </a:rPr>
              <a:t>.</a:t>
            </a:r>
            <a:endParaRPr>
              <a:solidFill>
                <a:schemeClr val="dk1"/>
              </a:solidFill>
            </a:endParaRPr>
          </a:p>
        </p:txBody>
      </p:sp>
      <p:pic>
        <p:nvPicPr>
          <p:cNvPr id="354" name="Google Shape;354;p52"/>
          <p:cNvPicPr preferRelativeResize="0"/>
          <p:nvPr/>
        </p:nvPicPr>
        <p:blipFill rotWithShape="1">
          <a:blip r:embed="rId6">
            <a:alphaModFix/>
          </a:blip>
          <a:srcRect l="22051" t="8298"/>
          <a:stretch/>
        </p:blipFill>
        <p:spPr>
          <a:xfrm>
            <a:off x="6823775" y="0"/>
            <a:ext cx="2276700" cy="4247800"/>
          </a:xfrm>
          <a:prstGeom prst="rect">
            <a:avLst/>
          </a:prstGeom>
          <a:noFill/>
          <a:ln>
            <a:noFill/>
          </a:ln>
        </p:spPr>
      </p:pic>
      <p:sp>
        <p:nvSpPr>
          <p:cNvPr id="355" name="Google Shape;355;p52"/>
          <p:cNvSpPr txBox="1"/>
          <p:nvPr/>
        </p:nvSpPr>
        <p:spPr>
          <a:xfrm>
            <a:off x="7289375" y="3927100"/>
            <a:ext cx="18111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rgbClr val="FFFFFF"/>
                </a:solidFill>
              </a:rPr>
              <a:t>Image by </a:t>
            </a:r>
            <a:r>
              <a:rPr lang="en" sz="700" u="sng">
                <a:solidFill>
                  <a:srgbClr val="FFFFFF"/>
                </a:solidFill>
                <a:hlinkClick r:id="rId7">
                  <a:extLst>
                    <a:ext uri="{A12FA001-AC4F-418D-AE19-62706E023703}">
                      <ahyp:hlinkClr xmlns:ahyp="http://schemas.microsoft.com/office/drawing/2018/hyperlinkcolor" val="tx"/>
                    </a:ext>
                  </a:extLst>
                </a:hlinkClick>
              </a:rPr>
              <a:t>Ioannis Ioannidis</a:t>
            </a:r>
            <a:r>
              <a:rPr lang="en" sz="700">
                <a:solidFill>
                  <a:srgbClr val="FFFFFF"/>
                </a:solidFill>
              </a:rPr>
              <a:t> from </a:t>
            </a:r>
            <a:r>
              <a:rPr lang="en" sz="700" u="sng">
                <a:solidFill>
                  <a:srgbClr val="FFFFFF"/>
                </a:solidFill>
                <a:hlinkClick r:id="rId8">
                  <a:extLst>
                    <a:ext uri="{A12FA001-AC4F-418D-AE19-62706E023703}">
                      <ahyp:hlinkClr xmlns:ahyp="http://schemas.microsoft.com/office/drawing/2018/hyperlinkcolor" val="tx"/>
                    </a:ext>
                  </a:extLst>
                </a:hlinkClick>
              </a:rPr>
              <a:t>Pixabay</a:t>
            </a:r>
            <a:r>
              <a:rPr lang="en" sz="700">
                <a:solidFill>
                  <a:srgbClr val="FFFFFF"/>
                </a:solidFill>
                <a:highlight>
                  <a:srgbClr val="FFFFFF"/>
                </a:highlight>
              </a:rPr>
              <a:t> </a:t>
            </a:r>
            <a:endParaRPr sz="1000">
              <a:solidFill>
                <a:srgbClr val="FFFFFF"/>
              </a:solidFill>
            </a:endParaRPr>
          </a:p>
        </p:txBody>
      </p:sp>
      <p:pic>
        <p:nvPicPr>
          <p:cNvPr id="356" name="Google Shape;356;p52"/>
          <p:cNvPicPr preferRelativeResize="0"/>
          <p:nvPr/>
        </p:nvPicPr>
        <p:blipFill>
          <a:blip r:embed="rId9">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Extension staff only:</a:t>
            </a:r>
            <a:endParaRPr/>
          </a:p>
        </p:txBody>
      </p:sp>
      <p:sp>
        <p:nvSpPr>
          <p:cNvPr id="362" name="Google Shape;362;p53"/>
          <p:cNvSpPr txBox="1">
            <a:spLocks noGrp="1"/>
          </p:cNvSpPr>
          <p:nvPr>
            <p:ph type="body" idx="1"/>
          </p:nvPr>
        </p:nvSpPr>
        <p:spPr>
          <a:xfrm>
            <a:off x="879664" y="34218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Please click this link to verify that you have completed this training presentation: </a:t>
            </a:r>
            <a:endParaRPr/>
          </a:p>
          <a:p>
            <a:pPr marL="0" lvl="0" indent="0" algn="l" rtl="0">
              <a:spcBef>
                <a:spcPts val="800"/>
              </a:spcBef>
              <a:spcAft>
                <a:spcPts val="0"/>
              </a:spcAft>
              <a:buNone/>
            </a:pPr>
            <a:r>
              <a:rPr lang="en" u="sng">
                <a:solidFill>
                  <a:schemeClr val="hlink"/>
                </a:solidFill>
                <a:hlinkClick r:id="rId3"/>
              </a:rPr>
              <a:t>https://forms.gle/Mi2s4AXJ3gnedSgZ7</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628638" y="382929"/>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0000"/>
                </a:solidFill>
              </a:rPr>
              <a:t>I pledge</a:t>
            </a:r>
            <a:endParaRPr>
              <a:solidFill>
                <a:srgbClr val="000000"/>
              </a:solidFill>
            </a:endParaRPr>
          </a:p>
          <a:p>
            <a:pPr marL="0" lvl="0" indent="0" algn="l" rtl="0">
              <a:spcBef>
                <a:spcPts val="0"/>
              </a:spcBef>
              <a:spcAft>
                <a:spcPts val="0"/>
              </a:spcAft>
              <a:buNone/>
            </a:pPr>
            <a:r>
              <a:rPr lang="en"/>
              <a:t>My </a:t>
            </a:r>
            <a:r>
              <a:rPr lang="en">
                <a:solidFill>
                  <a:srgbClr val="256F4A"/>
                </a:solidFill>
              </a:rPr>
              <a:t>head</a:t>
            </a:r>
            <a:r>
              <a:rPr lang="en"/>
              <a:t> to clearer thinking...</a:t>
            </a:r>
            <a:endParaRPr/>
          </a:p>
        </p:txBody>
      </p:sp>
      <p:sp>
        <p:nvSpPr>
          <p:cNvPr id="148" name="Google Shape;148;p28"/>
          <p:cNvSpPr txBox="1">
            <a:spLocks noGrp="1"/>
          </p:cNvSpPr>
          <p:nvPr>
            <p:ph type="body" idx="1"/>
          </p:nvPr>
        </p:nvSpPr>
        <p:spPr>
          <a:xfrm>
            <a:off x="628642" y="2522525"/>
            <a:ext cx="2914800" cy="1125000"/>
          </a:xfrm>
          <a:prstGeom prst="rect">
            <a:avLst/>
          </a:prstGeom>
        </p:spPr>
        <p:txBody>
          <a:bodyPr spcFirstLastPara="1" wrap="square" lIns="68575" tIns="34275" rIns="68575" bIns="34275" anchor="t" anchorCtr="0">
            <a:noAutofit/>
          </a:bodyPr>
          <a:lstStyle/>
          <a:p>
            <a:pPr marL="0" lvl="0" indent="0" algn="l" rtl="0">
              <a:lnSpc>
                <a:spcPct val="160000"/>
              </a:lnSpc>
              <a:spcBef>
                <a:spcPts val="0"/>
              </a:spcBef>
              <a:spcAft>
                <a:spcPts val="0"/>
              </a:spcAft>
              <a:buClr>
                <a:schemeClr val="dk1"/>
              </a:buClr>
              <a:buSzPts val="1100"/>
              <a:buFont typeface="Arial"/>
              <a:buNone/>
            </a:pPr>
            <a:r>
              <a:rPr lang="en"/>
              <a:t>What influences the decision to return to face to face programming?</a:t>
            </a:r>
            <a:endParaRPr/>
          </a:p>
        </p:txBody>
      </p:sp>
      <p:pic>
        <p:nvPicPr>
          <p:cNvPr id="149" name="Google Shape;149;p28"/>
          <p:cNvPicPr preferRelativeResize="0"/>
          <p:nvPr/>
        </p:nvPicPr>
        <p:blipFill>
          <a:blip r:embed="rId3">
            <a:alphaModFix/>
          </a:blip>
          <a:stretch>
            <a:fillRect/>
          </a:stretch>
        </p:blipFill>
        <p:spPr>
          <a:xfrm>
            <a:off x="3592325" y="1919824"/>
            <a:ext cx="4657928" cy="2620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p:nvPr/>
        </p:nvSpPr>
        <p:spPr>
          <a:xfrm>
            <a:off x="421800" y="261675"/>
            <a:ext cx="8300400" cy="4242600"/>
          </a:xfrm>
          <a:prstGeom prst="rect">
            <a:avLst/>
          </a:pr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9"/>
          <p:cNvGrpSpPr/>
          <p:nvPr/>
        </p:nvGrpSpPr>
        <p:grpSpPr>
          <a:xfrm>
            <a:off x="628650" y="261675"/>
            <a:ext cx="7829400" cy="2668025"/>
            <a:chOff x="81750" y="203500"/>
            <a:chExt cx="7829400" cy="2668025"/>
          </a:xfrm>
        </p:grpSpPr>
        <p:sp>
          <p:nvSpPr>
            <p:cNvPr id="156" name="Google Shape;156;p29"/>
            <p:cNvSpPr/>
            <p:nvPr/>
          </p:nvSpPr>
          <p:spPr>
            <a:xfrm>
              <a:off x="81750" y="1623225"/>
              <a:ext cx="2467800" cy="1248300"/>
            </a:xfrm>
            <a:prstGeom prst="rect">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North Carolina’s </a:t>
              </a:r>
              <a:r>
                <a:rPr lang="en" sz="2000" u="sng">
                  <a:solidFill>
                    <a:schemeClr val="hlink"/>
                  </a:solidFill>
                  <a:hlinkClick r:id="rId3"/>
                </a:rPr>
                <a:t>Re-Opening Guidelines</a:t>
              </a:r>
              <a:r>
                <a:rPr lang="en" sz="2000"/>
                <a:t> </a:t>
              </a:r>
              <a:endParaRPr sz="2000"/>
            </a:p>
          </p:txBody>
        </p:sp>
        <p:sp>
          <p:nvSpPr>
            <p:cNvPr id="157" name="Google Shape;157;p29"/>
            <p:cNvSpPr/>
            <p:nvPr/>
          </p:nvSpPr>
          <p:spPr>
            <a:xfrm>
              <a:off x="2770350" y="203500"/>
              <a:ext cx="2509500" cy="1248300"/>
            </a:xfrm>
            <a:prstGeom prst="rect">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North Carolina State University’s </a:t>
              </a:r>
              <a:r>
                <a:rPr lang="en" sz="2000" u="sng">
                  <a:solidFill>
                    <a:schemeClr val="hlink"/>
                  </a:solidFill>
                  <a:hlinkClick r:id="rId4"/>
                </a:rPr>
                <a:t>Re-Opening Guidelines</a:t>
              </a:r>
              <a:endParaRPr sz="2000"/>
            </a:p>
          </p:txBody>
        </p:sp>
        <p:sp>
          <p:nvSpPr>
            <p:cNvPr id="158" name="Google Shape;158;p29"/>
            <p:cNvSpPr/>
            <p:nvPr/>
          </p:nvSpPr>
          <p:spPr>
            <a:xfrm>
              <a:off x="5401650" y="1623225"/>
              <a:ext cx="2509500" cy="1248300"/>
            </a:xfrm>
            <a:prstGeom prst="rect">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Your County’s Re-Opening Guidelines </a:t>
              </a:r>
              <a:endParaRPr sz="2000"/>
            </a:p>
          </p:txBody>
        </p:sp>
      </p:grpSp>
      <p:sp>
        <p:nvSpPr>
          <p:cNvPr id="159" name="Google Shape;159;p29"/>
          <p:cNvSpPr/>
          <p:nvPr/>
        </p:nvSpPr>
        <p:spPr>
          <a:xfrm>
            <a:off x="3400025" y="3049750"/>
            <a:ext cx="2426700" cy="1199100"/>
          </a:xfrm>
          <a:prstGeom prst="flowChartAlternateProcess">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rgbClr val="FFFFFF"/>
                </a:solidFill>
              </a:rPr>
              <a:t>Your program</a:t>
            </a:r>
            <a:endParaRPr sz="2300" b="1">
              <a:solidFill>
                <a:srgbClr val="FFFFFF"/>
              </a:solidFill>
            </a:endParaRPr>
          </a:p>
        </p:txBody>
      </p:sp>
      <p:cxnSp>
        <p:nvCxnSpPr>
          <p:cNvPr id="160" name="Google Shape;160;p29"/>
          <p:cNvCxnSpPr>
            <a:stCxn id="156" idx="2"/>
            <a:endCxn id="159" idx="1"/>
          </p:cNvCxnSpPr>
          <p:nvPr/>
        </p:nvCxnSpPr>
        <p:spPr>
          <a:xfrm>
            <a:off x="1862550" y="2929700"/>
            <a:ext cx="1537500" cy="719700"/>
          </a:xfrm>
          <a:prstGeom prst="straightConnector1">
            <a:avLst/>
          </a:prstGeom>
          <a:noFill/>
          <a:ln w="28575" cap="flat" cmpd="sng">
            <a:solidFill>
              <a:srgbClr val="256F4A"/>
            </a:solidFill>
            <a:prstDash val="solid"/>
            <a:round/>
            <a:headEnd type="none" w="med" len="med"/>
            <a:tailEnd type="triangle" w="med" len="med"/>
          </a:ln>
        </p:spPr>
      </p:cxnSp>
      <p:cxnSp>
        <p:nvCxnSpPr>
          <p:cNvPr id="161" name="Google Shape;161;p29"/>
          <p:cNvCxnSpPr>
            <a:stCxn id="157" idx="2"/>
            <a:endCxn id="159" idx="0"/>
          </p:cNvCxnSpPr>
          <p:nvPr/>
        </p:nvCxnSpPr>
        <p:spPr>
          <a:xfrm>
            <a:off x="4572000" y="1509975"/>
            <a:ext cx="41400" cy="1539900"/>
          </a:xfrm>
          <a:prstGeom prst="straightConnector1">
            <a:avLst/>
          </a:prstGeom>
          <a:noFill/>
          <a:ln w="28575" cap="flat" cmpd="sng">
            <a:solidFill>
              <a:srgbClr val="256F4A"/>
            </a:solidFill>
            <a:prstDash val="solid"/>
            <a:round/>
            <a:headEnd type="none" w="med" len="med"/>
            <a:tailEnd type="triangle" w="med" len="med"/>
          </a:ln>
        </p:spPr>
      </p:cxnSp>
      <p:cxnSp>
        <p:nvCxnSpPr>
          <p:cNvPr id="162" name="Google Shape;162;p29"/>
          <p:cNvCxnSpPr>
            <a:stCxn id="158" idx="2"/>
            <a:endCxn id="159" idx="3"/>
          </p:cNvCxnSpPr>
          <p:nvPr/>
        </p:nvCxnSpPr>
        <p:spPr>
          <a:xfrm flipH="1">
            <a:off x="5826600" y="2929700"/>
            <a:ext cx="1376700" cy="719700"/>
          </a:xfrm>
          <a:prstGeom prst="straightConnector1">
            <a:avLst/>
          </a:prstGeom>
          <a:noFill/>
          <a:ln w="28575" cap="flat" cmpd="sng">
            <a:solidFill>
              <a:srgbClr val="256F4A"/>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0" y="-857250"/>
            <a:ext cx="9143998" cy="6857999"/>
          </a:xfrm>
          <a:prstGeom prst="rect">
            <a:avLst/>
          </a:prstGeom>
          <a:noFill/>
          <a:ln>
            <a:noFill/>
          </a:ln>
        </p:spPr>
      </p:pic>
      <p:sp>
        <p:nvSpPr>
          <p:cNvPr id="168" name="Google Shape;168;p30"/>
          <p:cNvSpPr txBox="1">
            <a:spLocks noGrp="1"/>
          </p:cNvSpPr>
          <p:nvPr>
            <p:ph type="title"/>
          </p:nvPr>
        </p:nvSpPr>
        <p:spPr>
          <a:xfrm>
            <a:off x="623888" y="21205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highlight>
                  <a:srgbClr val="FFFFFF"/>
                </a:highlight>
              </a:rPr>
              <a:t>My </a:t>
            </a:r>
            <a:r>
              <a:rPr lang="en">
                <a:solidFill>
                  <a:srgbClr val="256F4A"/>
                </a:solidFill>
                <a:highlight>
                  <a:srgbClr val="FFFFFF"/>
                </a:highlight>
              </a:rPr>
              <a:t>heart</a:t>
            </a:r>
            <a:r>
              <a:rPr lang="en">
                <a:highlight>
                  <a:srgbClr val="FFFFFF"/>
                </a:highlight>
              </a:rPr>
              <a:t> to greater loyalty...</a:t>
            </a:r>
            <a:endParaRPr>
              <a:highlight>
                <a:srgbClr val="FFFFFF"/>
              </a:highlight>
            </a:endParaRPr>
          </a:p>
        </p:txBody>
      </p:sp>
      <p:sp>
        <p:nvSpPr>
          <p:cNvPr id="169" name="Google Shape;169;p30"/>
          <p:cNvSpPr txBox="1">
            <a:spLocks noGrp="1"/>
          </p:cNvSpPr>
          <p:nvPr>
            <p:ph type="body" idx="1"/>
          </p:nvPr>
        </p:nvSpPr>
        <p:spPr>
          <a:xfrm>
            <a:off x="623888" y="4280297"/>
            <a:ext cx="7886700" cy="1125000"/>
          </a:xfrm>
          <a:prstGeom prst="rect">
            <a:avLst/>
          </a:prstGeom>
        </p:spPr>
        <p:txBody>
          <a:bodyPr spcFirstLastPara="1" wrap="square" lIns="68575" tIns="34275" rIns="68575" bIns="34275" anchor="t" anchorCtr="0">
            <a:noAutofit/>
          </a:bodyPr>
          <a:lstStyle/>
          <a:p>
            <a:pPr marL="0" lvl="0" indent="0" algn="l" rtl="0">
              <a:lnSpc>
                <a:spcPct val="160000"/>
              </a:lnSpc>
              <a:spcBef>
                <a:spcPts val="0"/>
              </a:spcBef>
              <a:spcAft>
                <a:spcPts val="1200"/>
              </a:spcAft>
              <a:buNone/>
            </a:pPr>
            <a:r>
              <a:rPr lang="en">
                <a:highlight>
                  <a:srgbClr val="FFFFFF"/>
                </a:highlight>
              </a:rPr>
              <a:t>What are the social implications?</a:t>
            </a:r>
            <a:endParaRPr>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1" descr="CDC Director Robert R. Redfield, MD discusses how we can slow the spread of COVID-19.&#10;&#10;Comments on this video are allowed in accordance with our comment policy:&#10;http://www.cdc.gov/SocialMedia/Tools/CommentPolicy.html&#10;&#10;This video can also be viewed at&#10;https://www.cdc.gov/video/socialmedia/COVID-stops-with-me-R3.mp4" title="Robert R. Redfield, MD | #COVIDStopsWithMe">
            <a:hlinkClick r:id="rId3"/>
          </p:cNvPr>
          <p:cNvPicPr preferRelativeResize="0"/>
          <p:nvPr/>
        </p:nvPicPr>
        <p:blipFill>
          <a:blip r:embed="rId4">
            <a:alphaModFix/>
          </a:blip>
          <a:stretch>
            <a:fillRect/>
          </a:stretch>
        </p:blipFill>
        <p:spPr>
          <a:xfrm>
            <a:off x="1114397" y="0"/>
            <a:ext cx="6858053"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629841" y="342900"/>
            <a:ext cx="2949300" cy="12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Wear. Wait. Wash.</a:t>
            </a:r>
            <a:endParaRPr/>
          </a:p>
        </p:txBody>
      </p:sp>
      <p:sp>
        <p:nvSpPr>
          <p:cNvPr id="180" name="Google Shape;180;p32"/>
          <p:cNvSpPr txBox="1">
            <a:spLocks noGrp="1"/>
          </p:cNvSpPr>
          <p:nvPr>
            <p:ph type="body" idx="1"/>
          </p:nvPr>
        </p:nvSpPr>
        <p:spPr>
          <a:xfrm>
            <a:off x="629841" y="1543050"/>
            <a:ext cx="2949300" cy="2858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200"/>
              <a:t>The 3Ws represent </a:t>
            </a:r>
            <a:r>
              <a:rPr lang="en" sz="2200" b="1"/>
              <a:t>best practices to control the spread of disease </a:t>
            </a:r>
            <a:r>
              <a:rPr lang="en" sz="2200"/>
              <a:t>when a treatment and vaccine are still in development.</a:t>
            </a:r>
            <a:endParaRPr sz="2400"/>
          </a:p>
        </p:txBody>
      </p:sp>
      <p:sp>
        <p:nvSpPr>
          <p:cNvPr id="181" name="Google Shape;181;p32"/>
          <p:cNvSpPr>
            <a:spLocks noGrp="1"/>
          </p:cNvSpPr>
          <p:nvPr>
            <p:ph type="pic" idx="2"/>
          </p:nvPr>
        </p:nvSpPr>
        <p:spPr>
          <a:xfrm>
            <a:off x="3887391" y="740569"/>
            <a:ext cx="4629000" cy="3655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82" name="Google Shape;182;p32"/>
          <p:cNvPicPr preferRelativeResize="0"/>
          <p:nvPr/>
        </p:nvPicPr>
        <p:blipFill>
          <a:blip r:embed="rId3">
            <a:alphaModFix/>
          </a:blip>
          <a:stretch>
            <a:fillRect/>
          </a:stretch>
        </p:blipFill>
        <p:spPr>
          <a:xfrm>
            <a:off x="3731625" y="313475"/>
            <a:ext cx="4850250" cy="4082300"/>
          </a:xfrm>
          <a:prstGeom prst="rect">
            <a:avLst/>
          </a:prstGeom>
          <a:noFill/>
          <a:ln>
            <a:noFill/>
          </a:ln>
        </p:spPr>
      </p:pic>
      <p:sp>
        <p:nvSpPr>
          <p:cNvPr id="183" name="Google Shape;183;p32"/>
          <p:cNvSpPr txBox="1"/>
          <p:nvPr/>
        </p:nvSpPr>
        <p:spPr>
          <a:xfrm>
            <a:off x="6815475" y="4395775"/>
            <a:ext cx="1591800" cy="30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t>Image from </a:t>
            </a:r>
            <a:r>
              <a:rPr lang="en" sz="1100" u="sng">
                <a:solidFill>
                  <a:schemeClr val="hlink"/>
                </a:solidFill>
                <a:hlinkClick r:id="rId4"/>
              </a:rPr>
              <a:t>NCDHHS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628650" y="273849"/>
            <a:ext cx="7886700" cy="7623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100"/>
              <a:t>Community Standards: Protect the Pack</a:t>
            </a:r>
            <a:endParaRPr sz="3100"/>
          </a:p>
        </p:txBody>
      </p:sp>
      <p:sp>
        <p:nvSpPr>
          <p:cNvPr id="189" name="Google Shape;189;p33"/>
          <p:cNvSpPr txBox="1">
            <a:spLocks noGrp="1"/>
          </p:cNvSpPr>
          <p:nvPr>
            <p:ph type="body" idx="1"/>
          </p:nvPr>
        </p:nvSpPr>
        <p:spPr>
          <a:xfrm>
            <a:off x="4798000" y="969450"/>
            <a:ext cx="3943800" cy="3663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50" u="sng">
                <a:solidFill>
                  <a:srgbClr val="CC0000"/>
                </a:solidFill>
                <a:highlight>
                  <a:srgbClr val="FFFFFF"/>
                </a:highlight>
                <a:hlinkClick r:id="rId3">
                  <a:extLst>
                    <a:ext uri="{A12FA001-AC4F-418D-AE19-62706E023703}">
                      <ahyp:hlinkClr xmlns:ahyp="http://schemas.microsoft.com/office/drawing/2018/hyperlinkcolor" val="tx"/>
                    </a:ext>
                  </a:extLst>
                </a:hlinkClick>
              </a:rPr>
              <a:t>RUL 04.21.01 (Personal Safety Requirements Related to COVID-19)</a:t>
            </a:r>
            <a:r>
              <a:rPr lang="en" sz="1350">
                <a:solidFill>
                  <a:srgbClr val="333333"/>
                </a:solidFill>
                <a:highlight>
                  <a:srgbClr val="FFFFFF"/>
                </a:highlight>
              </a:rPr>
              <a:t>.</a:t>
            </a:r>
            <a:endParaRPr sz="13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Wear a face covering.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Practice good hand hygiene.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Maintain an appropriate physical distance from others.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When sick, stay home.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Follow all directions given by university officials and public health authorities,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Follow mass gathering limitations. </a:t>
            </a:r>
            <a:endParaRPr sz="1450">
              <a:solidFill>
                <a:srgbClr val="333333"/>
              </a:solidFill>
              <a:highlight>
                <a:srgbClr val="FFFFFF"/>
              </a:highlight>
            </a:endParaRPr>
          </a:p>
          <a:p>
            <a:pPr marL="457200" lvl="0" indent="-320675" algn="l" rtl="0">
              <a:lnSpc>
                <a:spcPct val="100000"/>
              </a:lnSpc>
              <a:spcBef>
                <a:spcPts val="1000"/>
              </a:spcBef>
              <a:spcAft>
                <a:spcPts val="0"/>
              </a:spcAft>
              <a:buClr>
                <a:srgbClr val="333333"/>
              </a:buClr>
              <a:buSzPts val="1450"/>
              <a:buChar char="❏"/>
            </a:pPr>
            <a:r>
              <a:rPr lang="en" sz="1450">
                <a:solidFill>
                  <a:srgbClr val="333333"/>
                </a:solidFill>
                <a:highlight>
                  <a:srgbClr val="FFFFFF"/>
                </a:highlight>
              </a:rPr>
              <a:t>Comply with all local and state laws and ordinances. </a:t>
            </a:r>
            <a:endParaRPr sz="2200"/>
          </a:p>
        </p:txBody>
      </p:sp>
      <p:pic>
        <p:nvPicPr>
          <p:cNvPr id="190" name="Google Shape;190;p33"/>
          <p:cNvPicPr preferRelativeResize="0"/>
          <p:nvPr/>
        </p:nvPicPr>
        <p:blipFill rotWithShape="1">
          <a:blip r:embed="rId4">
            <a:alphaModFix/>
          </a:blip>
          <a:srcRect r="4177"/>
          <a:stretch/>
        </p:blipFill>
        <p:spPr>
          <a:xfrm>
            <a:off x="628650" y="1036150"/>
            <a:ext cx="4169352" cy="3263400"/>
          </a:xfrm>
          <a:prstGeom prst="rect">
            <a:avLst/>
          </a:prstGeom>
          <a:noFill/>
          <a:ln>
            <a:noFill/>
          </a:ln>
        </p:spPr>
      </p:pic>
      <p:sp>
        <p:nvSpPr>
          <p:cNvPr id="191" name="Google Shape;191;p33"/>
          <p:cNvSpPr txBox="1"/>
          <p:nvPr/>
        </p:nvSpPr>
        <p:spPr>
          <a:xfrm>
            <a:off x="628650" y="4018750"/>
            <a:ext cx="18150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rPr>
              <a:t>Photo courtesy of NCSU</a:t>
            </a:r>
            <a:endParaRPr sz="900">
              <a:solidFill>
                <a:srgbClr val="FFFFFF"/>
              </a:solidFill>
            </a:endParaRPr>
          </a:p>
        </p:txBody>
      </p:sp>
      <p:pic>
        <p:nvPicPr>
          <p:cNvPr id="192" name="Google Shape;192;p33"/>
          <p:cNvPicPr preferRelativeResize="0"/>
          <p:nvPr/>
        </p:nvPicPr>
        <p:blipFill>
          <a:blip r:embed="rId5">
            <a:alphaModFix/>
          </a:blip>
          <a:stretch>
            <a:fillRect/>
          </a:stretch>
        </p:blipFill>
        <p:spPr>
          <a:xfrm>
            <a:off x="152400" y="4785244"/>
            <a:ext cx="1399823" cy="2058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4"/>
          <p:cNvPicPr preferRelativeResize="0"/>
          <p:nvPr/>
        </p:nvPicPr>
        <p:blipFill rotWithShape="1">
          <a:blip r:embed="rId3">
            <a:alphaModFix/>
          </a:blip>
          <a:srcRect t="1336" b="16655"/>
          <a:stretch/>
        </p:blipFill>
        <p:spPr>
          <a:xfrm flipH="1">
            <a:off x="-163325" y="0"/>
            <a:ext cx="9408271" cy="5143501"/>
          </a:xfrm>
          <a:prstGeom prst="rect">
            <a:avLst/>
          </a:prstGeom>
          <a:noFill/>
          <a:ln>
            <a:noFill/>
          </a:ln>
        </p:spPr>
      </p:pic>
      <p:sp>
        <p:nvSpPr>
          <p:cNvPr id="198" name="Google Shape;198;p34"/>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highlight>
                  <a:srgbClr val="FFFFFF"/>
                </a:highlight>
              </a:rPr>
              <a:t>My </a:t>
            </a:r>
            <a:r>
              <a:rPr lang="en">
                <a:solidFill>
                  <a:srgbClr val="256F4A"/>
                </a:solidFill>
                <a:highlight>
                  <a:srgbClr val="FFFFFF"/>
                </a:highlight>
              </a:rPr>
              <a:t>hands</a:t>
            </a:r>
            <a:r>
              <a:rPr lang="en">
                <a:highlight>
                  <a:srgbClr val="FFFFFF"/>
                </a:highlight>
              </a:rPr>
              <a:t> to larger service...</a:t>
            </a:r>
            <a:endParaRPr>
              <a:highlight>
                <a:srgbClr val="FFFFFF"/>
              </a:highlight>
            </a:endParaRPr>
          </a:p>
        </p:txBody>
      </p:sp>
      <p:sp>
        <p:nvSpPr>
          <p:cNvPr id="199" name="Google Shape;199;p34"/>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lnSpc>
                <a:spcPct val="160000"/>
              </a:lnSpc>
              <a:spcBef>
                <a:spcPts val="0"/>
              </a:spcBef>
              <a:spcAft>
                <a:spcPts val="1200"/>
              </a:spcAft>
              <a:buNone/>
            </a:pPr>
            <a:r>
              <a:rPr lang="en">
                <a:highlight>
                  <a:srgbClr val="FFFFFF"/>
                </a:highlight>
              </a:rPr>
              <a:t>What will we need to do?</a:t>
            </a:r>
            <a:endParaRPr>
              <a:highlight>
                <a:srgbClr val="FFFFFF"/>
              </a:highlight>
            </a:endParaRPr>
          </a:p>
        </p:txBody>
      </p:sp>
      <p:sp>
        <p:nvSpPr>
          <p:cNvPr id="200" name="Google Shape;200;p34"/>
          <p:cNvSpPr txBox="1"/>
          <p:nvPr/>
        </p:nvSpPr>
        <p:spPr>
          <a:xfrm>
            <a:off x="112425" y="4587300"/>
            <a:ext cx="3877200" cy="379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800">
                <a:solidFill>
                  <a:srgbClr val="191B26"/>
                </a:solidFill>
              </a:rPr>
              <a:t>Image by </a:t>
            </a:r>
            <a:r>
              <a:rPr lang="en" sz="800" u="sng">
                <a:solidFill>
                  <a:srgbClr val="191B26"/>
                </a:solidFill>
                <a:hlinkClick r:id="rId4">
                  <a:extLst>
                    <a:ext uri="{A12FA001-AC4F-418D-AE19-62706E023703}">
                      <ahyp:hlinkClr xmlns:ahyp="http://schemas.microsoft.com/office/drawing/2018/hyperlinkcolor" val="tx"/>
                    </a:ext>
                  </a:extLst>
                </a:hlinkClick>
              </a:rPr>
              <a:t>Jeyaratnam Caniceus</a:t>
            </a:r>
            <a:r>
              <a:rPr lang="en" sz="800">
                <a:solidFill>
                  <a:srgbClr val="191B26"/>
                </a:solidFill>
              </a:rPr>
              <a:t> from </a:t>
            </a:r>
            <a:r>
              <a:rPr lang="en" sz="800" u="sng">
                <a:solidFill>
                  <a:srgbClr val="191B26"/>
                </a:solidFill>
                <a:hlinkClick r:id="rId5">
                  <a:extLst>
                    <a:ext uri="{A12FA001-AC4F-418D-AE19-62706E023703}">
                      <ahyp:hlinkClr xmlns:ahyp="http://schemas.microsoft.com/office/drawing/2018/hyperlinkcolor" val="tx"/>
                    </a:ext>
                  </a:extLst>
                </a:hlinkClick>
              </a:rPr>
              <a:t>Pixabay</a:t>
            </a:r>
            <a:r>
              <a:rPr lang="en" sz="800">
                <a:solidFill>
                  <a:srgbClr val="191B26"/>
                </a:solidFill>
                <a:highlight>
                  <a:srgbClr val="FFFFFF"/>
                </a:highlight>
              </a:rPr>
              <a:t> </a:t>
            </a:r>
            <a:endParaRPr sz="1100"/>
          </a:p>
        </p:txBody>
      </p:sp>
      <p:pic>
        <p:nvPicPr>
          <p:cNvPr id="201" name="Google Shape;201;p34"/>
          <p:cNvPicPr preferRelativeResize="0"/>
          <p:nvPr/>
        </p:nvPicPr>
        <p:blipFill>
          <a:blip r:embed="rId6">
            <a:alphaModFix/>
          </a:blip>
          <a:stretch>
            <a:fillRect/>
          </a:stretch>
        </p:blipFill>
        <p:spPr>
          <a:xfrm>
            <a:off x="152400" y="4785244"/>
            <a:ext cx="1399823" cy="20585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4-H Colors">
      <a:dk1>
        <a:srgbClr val="000000"/>
      </a:dk1>
      <a:lt1>
        <a:srgbClr val="FFFFFF"/>
      </a:lt1>
      <a:dk2>
        <a:srgbClr val="374149"/>
      </a:dk2>
      <a:lt2>
        <a:srgbClr val="E0DED8"/>
      </a:lt2>
      <a:accent1>
        <a:srgbClr val="339966"/>
      </a:accent1>
      <a:accent2>
        <a:srgbClr val="61C250"/>
      </a:accent2>
      <a:accent3>
        <a:srgbClr val="47D5CD"/>
      </a:accent3>
      <a:accent4>
        <a:srgbClr val="FFCB4F"/>
      </a:accent4>
      <a:accent5>
        <a:srgbClr val="FFA02F"/>
      </a:accent5>
      <a:accent6>
        <a:srgbClr val="8996A0"/>
      </a:accent6>
      <a:hlink>
        <a:srgbClr val="47D5CD"/>
      </a:hlink>
      <a:folHlink>
        <a:srgbClr val="61C2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4142</Words>
  <Application>Microsoft Macintosh PowerPoint</Application>
  <PresentationFormat>On-screen Show (16:9)</PresentationFormat>
  <Paragraphs>301</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Courier New</vt:lpstr>
      <vt:lpstr>Roboto</vt:lpstr>
      <vt:lpstr>Times New Roman</vt:lpstr>
      <vt:lpstr>Calibri</vt:lpstr>
      <vt:lpstr>Arial</vt:lpstr>
      <vt:lpstr>Simple Light</vt:lpstr>
      <vt:lpstr>Office Theme</vt:lpstr>
      <vt:lpstr>Returning to  Face to Face Programming for NC 4-H</vt:lpstr>
      <vt:lpstr>Guiding Questions</vt:lpstr>
      <vt:lpstr>I pledge My head to clearer thinking...</vt:lpstr>
      <vt:lpstr>PowerPoint Presentation</vt:lpstr>
      <vt:lpstr>My heart to greater loyalty...</vt:lpstr>
      <vt:lpstr>PowerPoint Presentation</vt:lpstr>
      <vt:lpstr>Wear. Wait. Wash.</vt:lpstr>
      <vt:lpstr>Community Standards: Protect the Pack</vt:lpstr>
      <vt:lpstr>My hands to larger service...</vt:lpstr>
      <vt:lpstr>Before the Meeting</vt:lpstr>
      <vt:lpstr>Make a plan.</vt:lpstr>
      <vt:lpstr>Find a location.</vt:lpstr>
      <vt:lpstr>Communicate With Stakeholders.</vt:lpstr>
      <vt:lpstr>Collect Registrations.</vt:lpstr>
      <vt:lpstr>During the Meeting</vt:lpstr>
      <vt:lpstr>Manage Traffic Flows.</vt:lpstr>
      <vt:lpstr>Wash Your Hands.</vt:lpstr>
      <vt:lpstr>Channel Your Inner Superhero.</vt:lpstr>
      <vt:lpstr>Your First Meeting: How to Help Youth</vt:lpstr>
      <vt:lpstr>If Someone Feels Ill DURING the Meeting</vt:lpstr>
      <vt:lpstr>After the Meeting</vt:lpstr>
      <vt:lpstr>If Someone Tests Positive AFTER the Meeting</vt:lpstr>
      <vt:lpstr>Cleaning Guidelines If Someone Tests Positive AFTER the Meeting</vt:lpstr>
      <vt:lpstr>Returning to 4-H Following Exposure</vt:lpstr>
      <vt:lpstr>PowerPoint Presentation</vt:lpstr>
      <vt:lpstr>And my health to better living</vt:lpstr>
      <vt:lpstr>PowerPoint Presentation</vt:lpstr>
      <vt:lpstr>Extension staff only: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to  Face to Face Programming for NC 4-H</dc:title>
  <cp:lastModifiedBy>Microsoft Office User</cp:lastModifiedBy>
  <cp:revision>1</cp:revision>
  <dcterms:modified xsi:type="dcterms:W3CDTF">2020-11-04T16:18:12Z</dcterms:modified>
</cp:coreProperties>
</file>